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6"/>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Lst>
  <p:sldSz cx="12192000" cy="6858000"/>
  <p:notesSz cx="6858000" cy="9144000"/>
  <p:embeddedFontLst>
    <p:embeddedFont>
      <p:font typeface="Outfit" pitchFamily="2" charset="0"/>
      <p:regular r:id="rId37"/>
      <p:bold r:id="rId37"/>
    </p:embeddedFont>
    <p:embeddedFont>
      <p:font typeface="Outfit Bold"/>
      <p:regular r:id="rId38"/>
      <p:bold r:id="rId38"/>
    </p:embeddedFont>
    <p:embeddedFont>
      <p:font typeface="Outfit Light" pitchFamily="2" charset="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2740"/>
    <a:srgbClr val="A8C7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94651"/>
  </p:normalViewPr>
  <p:slideViewPr>
    <p:cSldViewPr snapToGrid="0">
      <p:cViewPr varScale="1">
        <p:scale>
          <a:sx n="105" d="100"/>
          <a:sy n="105" d="100"/>
        </p:scale>
        <p:origin x="74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pPr algn="ctr"/>
            <a:r>
              <a:rPr lang="en-US" sz="4400" b="0" u="none" strike="noStrike">
                <a:solidFill>
                  <a:schemeClr val="dk1"/>
                </a:solidFill>
                <a:effectLst/>
                <a:uFillTx/>
                <a:latin typeface="Calibri Light"/>
              </a:rPr>
              <a:t>Click to move the slide</a:t>
            </a:r>
          </a:p>
        </p:txBody>
      </p:sp>
      <p:sp>
        <p:nvSpPr>
          <p:cNvPr id="9"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indent="0" algn="l">
              <a:buNone/>
            </a:pPr>
            <a:r>
              <a:rPr lang="en-US" sz="2000" b="0" u="none" strike="noStrike">
                <a:solidFill>
                  <a:srgbClr val="000000"/>
                </a:solidFill>
                <a:effectLst/>
                <a:uFillTx/>
                <a:latin typeface="Arial"/>
              </a:rPr>
              <a:t>Click to edit the notes format</a:t>
            </a:r>
          </a:p>
        </p:txBody>
      </p:sp>
      <p:sp>
        <p:nvSpPr>
          <p:cNvPr id="10"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lgn="l">
              <a:buNone/>
            </a:pPr>
            <a:r>
              <a:rPr lang="en-US" sz="1400" b="0" u="none" strike="noStrike">
                <a:solidFill>
                  <a:srgbClr val="000000"/>
                </a:solidFill>
                <a:effectLst/>
                <a:uFillTx/>
                <a:latin typeface="Times New Roman"/>
              </a:rPr>
              <a:t>&lt;header&gt;</a:t>
            </a:r>
          </a:p>
        </p:txBody>
      </p:sp>
      <p:sp>
        <p:nvSpPr>
          <p:cNvPr id="11" name="PlaceHolder 4"/>
          <p:cNvSpPr>
            <a:spLocks noGrp="1"/>
          </p:cNvSpPr>
          <p:nvPr>
            <p:ph type="dt" idx="1"/>
          </p:nvPr>
        </p:nvSpPr>
        <p:spPr>
          <a:xfrm>
            <a:off x="4278960" y="0"/>
            <a:ext cx="3280680" cy="534240"/>
          </a:xfrm>
          <a:prstGeom prst="rect">
            <a:avLst/>
          </a:prstGeom>
          <a:noFill/>
          <a:ln w="0">
            <a:noFill/>
          </a:ln>
        </p:spPr>
        <p:txBody>
          <a:bodyPr lIns="0" tIns="0" rIns="0" bIns="0" anchor="t">
            <a:noAutofit/>
          </a:bodyPr>
          <a:lstStyle>
            <a:lvl1pPr indent="0" algn="r">
              <a:buNone/>
              <a:defRPr lang="en-US" sz="1400" b="0" u="none" strike="noStrike">
                <a:solidFill>
                  <a:srgbClr val="000000"/>
                </a:solidFill>
                <a:effectLst/>
                <a:uFillTx/>
                <a:latin typeface="Times New Roman"/>
              </a:defRPr>
            </a:lvl1pPr>
          </a:lstStyle>
          <a:p>
            <a:pPr indent="0" algn="r">
              <a:buNone/>
            </a:pPr>
            <a:r>
              <a:rPr lang="en-US" sz="1400" b="0" u="none" strike="noStrike">
                <a:solidFill>
                  <a:srgbClr val="000000"/>
                </a:solidFill>
                <a:effectLst/>
                <a:uFillTx/>
                <a:latin typeface="Times New Roman"/>
              </a:rPr>
              <a:t>&lt;date/time&gt;</a:t>
            </a:r>
          </a:p>
        </p:txBody>
      </p:sp>
      <p:sp>
        <p:nvSpPr>
          <p:cNvPr id="12" name="PlaceHolder 5"/>
          <p:cNvSpPr>
            <a:spLocks noGrp="1"/>
          </p:cNvSpPr>
          <p:nvPr>
            <p:ph type="ftr" idx="2"/>
          </p:nvPr>
        </p:nvSpPr>
        <p:spPr>
          <a:xfrm>
            <a:off x="0" y="10157400"/>
            <a:ext cx="3280680" cy="534240"/>
          </a:xfrm>
          <a:prstGeom prst="rect">
            <a:avLst/>
          </a:prstGeom>
          <a:noFill/>
          <a:ln w="0">
            <a:noFill/>
          </a:ln>
        </p:spPr>
        <p:txBody>
          <a:bodyPr lIns="0" tIns="0" rIns="0" bIns="0" anchor="b">
            <a:noAutofit/>
          </a:bodyPr>
          <a:lstStyle>
            <a:lvl1pPr indent="0" algn="l">
              <a:buNone/>
              <a:defRPr lang="en-US" sz="1400" b="0" u="none" strike="noStrike">
                <a:solidFill>
                  <a:srgbClr val="000000"/>
                </a:solidFill>
                <a:effectLst/>
                <a:uFillTx/>
                <a:latin typeface="Times New Roman"/>
              </a:defRPr>
            </a:lvl1pPr>
          </a:lstStyle>
          <a:p>
            <a:pPr indent="0" algn="l">
              <a:buNone/>
            </a:pPr>
            <a:r>
              <a:rPr lang="en-US" sz="1400" b="0" u="none" strike="noStrike">
                <a:solidFill>
                  <a:srgbClr val="000000"/>
                </a:solidFill>
                <a:effectLst/>
                <a:uFillTx/>
                <a:latin typeface="Times New Roman"/>
              </a:rPr>
              <a:t>&lt;footer&gt;</a:t>
            </a:r>
          </a:p>
        </p:txBody>
      </p:sp>
      <p:sp>
        <p:nvSpPr>
          <p:cNvPr id="13" name="PlaceHolder 6"/>
          <p:cNvSpPr>
            <a:spLocks noGrp="1"/>
          </p:cNvSpPr>
          <p:nvPr>
            <p:ph type="sldNum" idx="3"/>
          </p:nvPr>
        </p:nvSpPr>
        <p:spPr>
          <a:xfrm>
            <a:off x="4278960" y="10157400"/>
            <a:ext cx="3280680" cy="534240"/>
          </a:xfrm>
          <a:prstGeom prst="rect">
            <a:avLst/>
          </a:prstGeom>
          <a:noFill/>
          <a:ln w="0">
            <a:noFill/>
          </a:ln>
        </p:spPr>
        <p:txBody>
          <a:bodyPr lIns="0" tIns="0" rIns="0" bIns="0" anchor="b">
            <a:noAutofit/>
          </a:bodyPr>
          <a:lstStyle>
            <a:lvl1pPr indent="0" algn="r">
              <a:buNone/>
              <a:defRPr lang="en-US" sz="1400" b="0" u="none" strike="noStrike">
                <a:solidFill>
                  <a:srgbClr val="000000"/>
                </a:solidFill>
                <a:effectLst/>
                <a:uFillTx/>
                <a:latin typeface="Times New Roman"/>
              </a:defRPr>
            </a:lvl1pPr>
          </a:lstStyle>
          <a:p>
            <a:pPr indent="0" algn="r">
              <a:buNone/>
            </a:pPr>
            <a:fld id="{56AF1DEF-8992-4F1D-AEE2-6BD81364F712}" type="slidenum">
              <a:rPr lang="en-US" sz="1400" b="0" u="none" strike="noStrike">
                <a:solidFill>
                  <a:srgbClr val="000000"/>
                </a:solidFill>
                <a:effectLst/>
                <a:uFillTx/>
                <a:latin typeface="Times New Roman"/>
              </a:rPr>
              <a:t>‹#›</a:t>
            </a:fld>
            <a:endParaRPr lang="en-US"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6" name="PlaceHolder 1"/>
          <p:cNvSpPr>
            <a:spLocks noGrp="1" noRot="1" noChangeAspect="1"/>
          </p:cNvSpPr>
          <p:nvPr>
            <p:ph type="sldImg"/>
          </p:nvPr>
        </p:nvSpPr>
        <p:spPr>
          <a:xfrm>
            <a:off x="0" y="0"/>
            <a:ext cx="0" cy="0"/>
          </a:xfrm>
          <a:prstGeom prst="rect">
            <a:avLst/>
          </a:prstGeom>
          <a:ln w="0">
            <a:noFill/>
          </a:ln>
        </p:spPr>
      </p:sp>
      <p:sp>
        <p:nvSpPr>
          <p:cNvPr id="427"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Arial"/>
            </a:endParaRPr>
          </a:p>
        </p:txBody>
      </p:sp>
      <p:sp>
        <p:nvSpPr>
          <p:cNvPr id="428" name="PlaceHolder 3"/>
          <p:cNvSpPr>
            <a:spLocks noGrp="1"/>
          </p:cNvSpPr>
          <p:nvPr>
            <p:ph type="sldNum" idx="4"/>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PlaceHolder 1"/>
          <p:cNvSpPr>
            <a:spLocks noGrp="1" noRot="1" noChangeAspect="1"/>
          </p:cNvSpPr>
          <p:nvPr>
            <p:ph type="sldImg"/>
          </p:nvPr>
        </p:nvSpPr>
        <p:spPr>
          <a:xfrm>
            <a:off x="0" y="0"/>
            <a:ext cx="0" cy="0"/>
          </a:xfrm>
          <a:prstGeom prst="rect">
            <a:avLst/>
          </a:prstGeom>
          <a:ln w="0">
            <a:noFill/>
          </a:ln>
        </p:spPr>
      </p:sp>
      <p:sp>
        <p:nvSpPr>
          <p:cNvPr id="430"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Arial"/>
            </a:endParaRPr>
          </a:p>
        </p:txBody>
      </p:sp>
      <p:sp>
        <p:nvSpPr>
          <p:cNvPr id="431" name="PlaceHolder 3"/>
          <p:cNvSpPr>
            <a:spLocks noGrp="1"/>
          </p:cNvSpPr>
          <p:nvPr>
            <p:ph type="sldNum" idx="5"/>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PlaceHolder 1"/>
          <p:cNvSpPr>
            <a:spLocks noGrp="1" noRot="1" noChangeAspect="1"/>
          </p:cNvSpPr>
          <p:nvPr>
            <p:ph type="sldImg"/>
          </p:nvPr>
        </p:nvSpPr>
        <p:spPr>
          <a:xfrm>
            <a:off x="0" y="0"/>
            <a:ext cx="0" cy="0"/>
          </a:xfrm>
          <a:prstGeom prst="rect">
            <a:avLst/>
          </a:prstGeom>
          <a:ln w="0">
            <a:noFill/>
          </a:ln>
        </p:spPr>
      </p:sp>
      <p:sp>
        <p:nvSpPr>
          <p:cNvPr id="436"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Arial"/>
            </a:endParaRPr>
          </a:p>
        </p:txBody>
      </p:sp>
      <p:sp>
        <p:nvSpPr>
          <p:cNvPr id="437" name="PlaceHolder 3"/>
          <p:cNvSpPr>
            <a:spLocks noGrp="1"/>
          </p:cNvSpPr>
          <p:nvPr>
            <p:ph type="sldNum" idx="7"/>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 name="PlaceHolder 1"/>
          <p:cNvSpPr>
            <a:spLocks noGrp="1" noRot="1" noChangeAspect="1"/>
          </p:cNvSpPr>
          <p:nvPr>
            <p:ph type="sldImg"/>
          </p:nvPr>
        </p:nvSpPr>
        <p:spPr>
          <a:xfrm>
            <a:off x="0" y="0"/>
            <a:ext cx="0" cy="0"/>
          </a:xfrm>
          <a:prstGeom prst="rect">
            <a:avLst/>
          </a:prstGeom>
          <a:ln w="0">
            <a:noFill/>
          </a:ln>
        </p:spPr>
      </p:sp>
      <p:sp>
        <p:nvSpPr>
          <p:cNvPr id="439"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Arial"/>
            </a:endParaRPr>
          </a:p>
        </p:txBody>
      </p:sp>
      <p:sp>
        <p:nvSpPr>
          <p:cNvPr id="440" name="PlaceHolder 3"/>
          <p:cNvSpPr>
            <a:spLocks noGrp="1"/>
          </p:cNvSpPr>
          <p:nvPr>
            <p:ph type="sldNum" idx="8"/>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 name="PlaceHolder 1"/>
          <p:cNvSpPr>
            <a:spLocks noGrp="1" noRot="1" noChangeAspect="1"/>
          </p:cNvSpPr>
          <p:nvPr>
            <p:ph type="sldImg"/>
          </p:nvPr>
        </p:nvSpPr>
        <p:spPr>
          <a:xfrm>
            <a:off x="0" y="0"/>
            <a:ext cx="0" cy="0"/>
          </a:xfrm>
          <a:prstGeom prst="rect">
            <a:avLst/>
          </a:prstGeom>
          <a:ln w="0">
            <a:noFill/>
          </a:ln>
        </p:spPr>
      </p:sp>
      <p:sp>
        <p:nvSpPr>
          <p:cNvPr id="442"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Arial"/>
            </a:endParaRPr>
          </a:p>
        </p:txBody>
      </p:sp>
      <p:sp>
        <p:nvSpPr>
          <p:cNvPr id="443" name="PlaceHolder 3"/>
          <p:cNvSpPr>
            <a:spLocks noGrp="1"/>
          </p:cNvSpPr>
          <p:nvPr>
            <p:ph type="sldNum" idx="9"/>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 name="PlaceHolder 1"/>
          <p:cNvSpPr>
            <a:spLocks noGrp="1" noRot="1" noChangeAspect="1"/>
          </p:cNvSpPr>
          <p:nvPr>
            <p:ph type="sldImg"/>
          </p:nvPr>
        </p:nvSpPr>
        <p:spPr>
          <a:xfrm>
            <a:off x="0" y="0"/>
            <a:ext cx="0" cy="0"/>
          </a:xfrm>
          <a:prstGeom prst="rect">
            <a:avLst/>
          </a:prstGeom>
          <a:ln w="0">
            <a:noFill/>
          </a:ln>
        </p:spPr>
      </p:sp>
      <p:sp>
        <p:nvSpPr>
          <p:cNvPr id="445"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Arial"/>
            </a:endParaRPr>
          </a:p>
        </p:txBody>
      </p:sp>
      <p:sp>
        <p:nvSpPr>
          <p:cNvPr id="446" name="PlaceHolder 3"/>
          <p:cNvSpPr>
            <a:spLocks noGrp="1"/>
          </p:cNvSpPr>
          <p:nvPr>
            <p:ph type="sldNum" idx="10"/>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 name="PlaceHolder 1"/>
          <p:cNvSpPr>
            <a:spLocks noGrp="1" noRot="1" noChangeAspect="1"/>
          </p:cNvSpPr>
          <p:nvPr>
            <p:ph type="sldImg"/>
          </p:nvPr>
        </p:nvSpPr>
        <p:spPr>
          <a:xfrm>
            <a:off x="0" y="0"/>
            <a:ext cx="0" cy="0"/>
          </a:xfrm>
          <a:prstGeom prst="rect">
            <a:avLst/>
          </a:prstGeom>
          <a:ln w="0">
            <a:noFill/>
          </a:ln>
        </p:spPr>
      </p:sp>
      <p:sp>
        <p:nvSpPr>
          <p:cNvPr id="448"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Arial"/>
            </a:endParaRPr>
          </a:p>
        </p:txBody>
      </p:sp>
      <p:sp>
        <p:nvSpPr>
          <p:cNvPr id="449" name="PlaceHolder 3"/>
          <p:cNvSpPr>
            <a:spLocks noGrp="1"/>
          </p:cNvSpPr>
          <p:nvPr>
            <p:ph type="sldNum" idx="11"/>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 name="PlaceHolder 1"/>
          <p:cNvSpPr>
            <a:spLocks noGrp="1" noRot="1" noChangeAspect="1"/>
          </p:cNvSpPr>
          <p:nvPr>
            <p:ph type="sldImg"/>
          </p:nvPr>
        </p:nvSpPr>
        <p:spPr>
          <a:xfrm>
            <a:off x="0" y="0"/>
            <a:ext cx="0" cy="0"/>
          </a:xfrm>
          <a:prstGeom prst="rect">
            <a:avLst/>
          </a:prstGeom>
          <a:ln w="0">
            <a:noFill/>
          </a:ln>
        </p:spPr>
      </p:sp>
      <p:sp>
        <p:nvSpPr>
          <p:cNvPr id="451"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Arial"/>
            </a:endParaRPr>
          </a:p>
        </p:txBody>
      </p:sp>
      <p:sp>
        <p:nvSpPr>
          <p:cNvPr id="452" name="PlaceHolder 3"/>
          <p:cNvSpPr>
            <a:spLocks noGrp="1"/>
          </p:cNvSpPr>
          <p:nvPr>
            <p:ph type="sldNum" idx="12"/>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 name="PlaceHolder 1"/>
          <p:cNvSpPr>
            <a:spLocks noGrp="1" noRot="1" noChangeAspect="1"/>
          </p:cNvSpPr>
          <p:nvPr>
            <p:ph type="sldImg"/>
          </p:nvPr>
        </p:nvSpPr>
        <p:spPr>
          <a:xfrm>
            <a:off x="0" y="0"/>
            <a:ext cx="0" cy="0"/>
          </a:xfrm>
          <a:prstGeom prst="rect">
            <a:avLst/>
          </a:prstGeom>
          <a:ln w="0">
            <a:noFill/>
          </a:ln>
        </p:spPr>
      </p:sp>
      <p:sp>
        <p:nvSpPr>
          <p:cNvPr id="454"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Arial"/>
            </a:endParaRPr>
          </a:p>
        </p:txBody>
      </p:sp>
      <p:sp>
        <p:nvSpPr>
          <p:cNvPr id="455" name="PlaceHolder 3"/>
          <p:cNvSpPr>
            <a:spLocks noGrp="1"/>
          </p:cNvSpPr>
          <p:nvPr>
            <p:ph type="sldNum" idx="13"/>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 name="PlaceHolder 1"/>
          <p:cNvSpPr>
            <a:spLocks noGrp="1" noRot="1" noChangeAspect="1"/>
          </p:cNvSpPr>
          <p:nvPr>
            <p:ph type="sldImg"/>
          </p:nvPr>
        </p:nvSpPr>
        <p:spPr>
          <a:xfrm>
            <a:off x="0" y="0"/>
            <a:ext cx="0" cy="0"/>
          </a:xfrm>
          <a:prstGeom prst="rect">
            <a:avLst/>
          </a:prstGeom>
          <a:ln w="0">
            <a:noFill/>
          </a:ln>
        </p:spPr>
      </p:sp>
      <p:sp>
        <p:nvSpPr>
          <p:cNvPr id="457"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Arial"/>
            </a:endParaRPr>
          </a:p>
        </p:txBody>
      </p:sp>
      <p:sp>
        <p:nvSpPr>
          <p:cNvPr id="458" name="PlaceHolder 3"/>
          <p:cNvSpPr>
            <a:spLocks noGrp="1"/>
          </p:cNvSpPr>
          <p:nvPr>
            <p:ph type="sldNum" idx="14"/>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 name="PlaceHolder 1"/>
          <p:cNvSpPr>
            <a:spLocks noGrp="1" noRot="1" noChangeAspect="1"/>
          </p:cNvSpPr>
          <p:nvPr>
            <p:ph type="sldImg"/>
          </p:nvPr>
        </p:nvSpPr>
        <p:spPr>
          <a:xfrm>
            <a:off x="0" y="0"/>
            <a:ext cx="0" cy="0"/>
          </a:xfrm>
          <a:prstGeom prst="rect">
            <a:avLst/>
          </a:prstGeom>
          <a:ln w="0">
            <a:noFill/>
          </a:ln>
        </p:spPr>
      </p:sp>
      <p:sp>
        <p:nvSpPr>
          <p:cNvPr id="460"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Arial"/>
            </a:endParaRPr>
          </a:p>
        </p:txBody>
      </p:sp>
      <p:sp>
        <p:nvSpPr>
          <p:cNvPr id="461" name="PlaceHolder 3"/>
          <p:cNvSpPr>
            <a:spLocks noGrp="1"/>
          </p:cNvSpPr>
          <p:nvPr>
            <p:ph type="sldNum" idx="15"/>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 name="PlaceHolder 1"/>
          <p:cNvSpPr>
            <a:spLocks noGrp="1" noRot="1" noChangeAspect="1"/>
          </p:cNvSpPr>
          <p:nvPr>
            <p:ph type="sldImg"/>
          </p:nvPr>
        </p:nvSpPr>
        <p:spPr>
          <a:xfrm>
            <a:off x="0" y="0"/>
            <a:ext cx="0" cy="0"/>
          </a:xfrm>
          <a:prstGeom prst="rect">
            <a:avLst/>
          </a:prstGeom>
          <a:ln w="0">
            <a:noFill/>
          </a:ln>
        </p:spPr>
      </p:sp>
      <p:sp>
        <p:nvSpPr>
          <p:cNvPr id="463"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dirty="0">
              <a:solidFill>
                <a:srgbClr val="000000"/>
              </a:solidFill>
              <a:effectLst/>
              <a:uFillTx/>
              <a:latin typeface="Arial"/>
            </a:endParaRPr>
          </a:p>
        </p:txBody>
      </p:sp>
      <p:sp>
        <p:nvSpPr>
          <p:cNvPr id="464" name="PlaceHolder 3"/>
          <p:cNvSpPr>
            <a:spLocks noGrp="1"/>
          </p:cNvSpPr>
          <p:nvPr>
            <p:ph type="sldNum" idx="16"/>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PlaceHolder 1"/>
          <p:cNvSpPr>
            <a:spLocks noGrp="1" noRot="1" noChangeAspect="1"/>
          </p:cNvSpPr>
          <p:nvPr>
            <p:ph type="sldImg"/>
          </p:nvPr>
        </p:nvSpPr>
        <p:spPr>
          <a:xfrm>
            <a:off x="0" y="0"/>
            <a:ext cx="0" cy="0"/>
          </a:xfrm>
          <a:prstGeom prst="rect">
            <a:avLst/>
          </a:prstGeom>
          <a:ln w="0">
            <a:noFill/>
          </a:ln>
        </p:spPr>
      </p:sp>
      <p:sp>
        <p:nvSpPr>
          <p:cNvPr id="466"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dirty="0">
              <a:solidFill>
                <a:srgbClr val="000000"/>
              </a:solidFill>
              <a:effectLst/>
              <a:uFillTx/>
              <a:latin typeface="Arial"/>
            </a:endParaRPr>
          </a:p>
        </p:txBody>
      </p:sp>
      <p:sp>
        <p:nvSpPr>
          <p:cNvPr id="467" name="PlaceHolder 3"/>
          <p:cNvSpPr>
            <a:spLocks noGrp="1"/>
          </p:cNvSpPr>
          <p:nvPr>
            <p:ph type="sldNum" idx="17"/>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 name="PlaceHolder 1"/>
          <p:cNvSpPr>
            <a:spLocks noGrp="1" noRot="1" noChangeAspect="1"/>
          </p:cNvSpPr>
          <p:nvPr>
            <p:ph type="sldImg"/>
          </p:nvPr>
        </p:nvSpPr>
        <p:spPr>
          <a:xfrm>
            <a:off x="0" y="0"/>
            <a:ext cx="0" cy="0"/>
          </a:xfrm>
          <a:prstGeom prst="rect">
            <a:avLst/>
          </a:prstGeom>
          <a:ln w="0">
            <a:noFill/>
          </a:ln>
        </p:spPr>
      </p:sp>
      <p:sp>
        <p:nvSpPr>
          <p:cNvPr id="469"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Arial"/>
            </a:endParaRPr>
          </a:p>
        </p:txBody>
      </p:sp>
      <p:sp>
        <p:nvSpPr>
          <p:cNvPr id="470" name="PlaceHolder 3"/>
          <p:cNvSpPr>
            <a:spLocks noGrp="1"/>
          </p:cNvSpPr>
          <p:nvPr>
            <p:ph type="sldNum" idx="18"/>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PlaceHolder 1"/>
          <p:cNvSpPr>
            <a:spLocks noGrp="1" noRot="1" noChangeAspect="1"/>
          </p:cNvSpPr>
          <p:nvPr>
            <p:ph type="sldImg"/>
          </p:nvPr>
        </p:nvSpPr>
        <p:spPr>
          <a:xfrm>
            <a:off x="0" y="0"/>
            <a:ext cx="0" cy="0"/>
          </a:xfrm>
          <a:prstGeom prst="rect">
            <a:avLst/>
          </a:prstGeom>
          <a:ln w="0">
            <a:noFill/>
          </a:ln>
        </p:spPr>
      </p:sp>
      <p:sp>
        <p:nvSpPr>
          <p:cNvPr id="472"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Arial"/>
            </a:endParaRPr>
          </a:p>
        </p:txBody>
      </p:sp>
      <p:sp>
        <p:nvSpPr>
          <p:cNvPr id="473" name="PlaceHolder 3"/>
          <p:cNvSpPr>
            <a:spLocks noGrp="1"/>
          </p:cNvSpPr>
          <p:nvPr>
            <p:ph type="sldNum" idx="19"/>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 name="PlaceHolder 1"/>
          <p:cNvSpPr>
            <a:spLocks noGrp="1" noRot="1" noChangeAspect="1"/>
          </p:cNvSpPr>
          <p:nvPr>
            <p:ph type="sldImg"/>
          </p:nvPr>
        </p:nvSpPr>
        <p:spPr>
          <a:xfrm>
            <a:off x="0" y="0"/>
            <a:ext cx="0" cy="0"/>
          </a:xfrm>
          <a:prstGeom prst="rect">
            <a:avLst/>
          </a:prstGeom>
          <a:ln w="0">
            <a:noFill/>
          </a:ln>
        </p:spPr>
      </p:sp>
      <p:sp>
        <p:nvSpPr>
          <p:cNvPr id="478"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Arial"/>
            </a:endParaRPr>
          </a:p>
        </p:txBody>
      </p:sp>
      <p:sp>
        <p:nvSpPr>
          <p:cNvPr id="479" name="PlaceHolder 3"/>
          <p:cNvSpPr>
            <a:spLocks noGrp="1"/>
          </p:cNvSpPr>
          <p:nvPr>
            <p:ph type="sldNum" idx="21"/>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 name="PlaceHolder 1"/>
          <p:cNvSpPr>
            <a:spLocks noGrp="1" noRot="1" noChangeAspect="1"/>
          </p:cNvSpPr>
          <p:nvPr>
            <p:ph type="sldImg"/>
          </p:nvPr>
        </p:nvSpPr>
        <p:spPr>
          <a:xfrm>
            <a:off x="0" y="0"/>
            <a:ext cx="0" cy="0"/>
          </a:xfrm>
          <a:prstGeom prst="rect">
            <a:avLst/>
          </a:prstGeom>
          <a:ln w="0">
            <a:noFill/>
          </a:ln>
        </p:spPr>
      </p:sp>
      <p:sp>
        <p:nvSpPr>
          <p:cNvPr id="481"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dirty="0">
              <a:solidFill>
                <a:srgbClr val="000000"/>
              </a:solidFill>
              <a:effectLst/>
              <a:uFillTx/>
              <a:latin typeface="Arial"/>
            </a:endParaRPr>
          </a:p>
        </p:txBody>
      </p:sp>
      <p:sp>
        <p:nvSpPr>
          <p:cNvPr id="482" name="PlaceHolder 3"/>
          <p:cNvSpPr>
            <a:spLocks noGrp="1"/>
          </p:cNvSpPr>
          <p:nvPr>
            <p:ph type="sldNum" idx="22"/>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 name="PlaceHolder 1"/>
          <p:cNvSpPr>
            <a:spLocks noGrp="1" noRot="1" noChangeAspect="1"/>
          </p:cNvSpPr>
          <p:nvPr>
            <p:ph type="sldImg"/>
          </p:nvPr>
        </p:nvSpPr>
        <p:spPr>
          <a:xfrm>
            <a:off x="0" y="0"/>
            <a:ext cx="0" cy="0"/>
          </a:xfrm>
          <a:prstGeom prst="rect">
            <a:avLst/>
          </a:prstGeom>
          <a:ln w="0">
            <a:noFill/>
          </a:ln>
        </p:spPr>
      </p:sp>
      <p:sp>
        <p:nvSpPr>
          <p:cNvPr id="484"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Arial"/>
            </a:endParaRPr>
          </a:p>
        </p:txBody>
      </p:sp>
      <p:sp>
        <p:nvSpPr>
          <p:cNvPr id="485" name="PlaceHolder 3"/>
          <p:cNvSpPr>
            <a:spLocks noGrp="1"/>
          </p:cNvSpPr>
          <p:nvPr>
            <p:ph type="sldNum" idx="23"/>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 name="PlaceHolder 1"/>
          <p:cNvSpPr>
            <a:spLocks noGrp="1" noRot="1" noChangeAspect="1"/>
          </p:cNvSpPr>
          <p:nvPr>
            <p:ph type="sldImg"/>
          </p:nvPr>
        </p:nvSpPr>
        <p:spPr>
          <a:xfrm>
            <a:off x="0" y="0"/>
            <a:ext cx="0" cy="0"/>
          </a:xfrm>
          <a:prstGeom prst="rect">
            <a:avLst/>
          </a:prstGeom>
          <a:ln w="0">
            <a:noFill/>
          </a:ln>
        </p:spPr>
      </p:sp>
      <p:sp>
        <p:nvSpPr>
          <p:cNvPr id="487"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lnSpc>
                <a:spcPct val="100000"/>
              </a:lnSpc>
              <a:buNone/>
            </a:pPr>
            <a:r>
              <a:rPr lang="en-US" sz="2000" b="0" u="none" strike="noStrike">
                <a:solidFill>
                  <a:srgbClr val="000000"/>
                </a:solidFill>
                <a:effectLst/>
                <a:uFillTx/>
                <a:latin typeface="Arial"/>
              </a:rPr>
              <a:t>Presenter: Alexia</a:t>
            </a:r>
          </a:p>
          <a:p>
            <a:pPr indent="0" algn="l">
              <a:lnSpc>
                <a:spcPct val="100000"/>
              </a:lnSpc>
              <a:buNone/>
            </a:pPr>
            <a:r>
              <a:rPr lang="en-US" sz="2000" b="0" u="none" strike="noStrike">
                <a:solidFill>
                  <a:srgbClr val="000000"/>
                </a:solidFill>
                <a:effectLst/>
                <a:uFillTx/>
                <a:latin typeface="Arial"/>
              </a:rPr>
              <a:t>Target time: 1:30</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We have looked at the data leaders can use to understand participation, quality, and business impact. Now we will hear how one organization puts those ideas into practice. Nik Bilyk is the Employee Experience and Insights Manager at A.W. Companies. He works closely with frontline leaders to connect recognition to retention, employee experience, company values, and business goals. Nik will share how A.W. Companies introduces Recognize, trains its leaders, and plans to use program data more consistently.</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Transition: Nik, welcome. I’ll turn it over to you.</a:t>
            </a:r>
          </a:p>
        </p:txBody>
      </p:sp>
      <p:sp>
        <p:nvSpPr>
          <p:cNvPr id="488" name="PlaceHolder 3"/>
          <p:cNvSpPr>
            <a:spLocks noGrp="1"/>
          </p:cNvSpPr>
          <p:nvPr>
            <p:ph type="sldNum" idx="24"/>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 name="PlaceHolder 1"/>
          <p:cNvSpPr>
            <a:spLocks noGrp="1" noRot="1" noChangeAspect="1"/>
          </p:cNvSpPr>
          <p:nvPr>
            <p:ph type="sldImg"/>
          </p:nvPr>
        </p:nvSpPr>
        <p:spPr>
          <a:xfrm>
            <a:off x="0" y="0"/>
            <a:ext cx="0" cy="0"/>
          </a:xfrm>
          <a:prstGeom prst="rect">
            <a:avLst/>
          </a:prstGeom>
          <a:ln w="0">
            <a:noFill/>
          </a:ln>
        </p:spPr>
      </p:sp>
      <p:sp>
        <p:nvSpPr>
          <p:cNvPr id="490"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lnSpc>
                <a:spcPct val="100000"/>
              </a:lnSpc>
              <a:buNone/>
            </a:pPr>
            <a:r>
              <a:rPr lang="en-US" sz="2000" b="0" u="none" strike="noStrike">
                <a:solidFill>
                  <a:srgbClr val="000000"/>
                </a:solidFill>
                <a:effectLst/>
                <a:uFillTx/>
                <a:latin typeface="Arial"/>
              </a:rPr>
              <a:t>Presenter: Nik</a:t>
            </a:r>
          </a:p>
          <a:p>
            <a:pPr indent="0" algn="l">
              <a:lnSpc>
                <a:spcPct val="100000"/>
              </a:lnSpc>
              <a:buNone/>
            </a:pPr>
            <a:r>
              <a:rPr lang="en-US" sz="2000" b="0" u="none" strike="noStrike">
                <a:solidFill>
                  <a:srgbClr val="000000"/>
                </a:solidFill>
                <a:effectLst/>
                <a:uFillTx/>
                <a:latin typeface="Arial"/>
              </a:rPr>
              <a:t>Target time: 1:00</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Thank you, Alexia, and thank you to everyone joining today. I’m Nik Bilyk, Employee Experience and Insights Manager at A.W. Companies. I’m going to share how we use Recognize in a contact center and recruiting environment, where employee experience directly affects both performance and retention. I’ll focus on practical choices: how we introduce the platform, how we train leaders, why message quality matters more than simply distributing every available point, and how we want to give leaders better information about their teams.</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Transition: I’ll start with a little context about A.W. Companies and my role.</a:t>
            </a:r>
          </a:p>
        </p:txBody>
      </p:sp>
      <p:sp>
        <p:nvSpPr>
          <p:cNvPr id="491" name="PlaceHolder 3"/>
          <p:cNvSpPr>
            <a:spLocks noGrp="1"/>
          </p:cNvSpPr>
          <p:nvPr>
            <p:ph type="sldNum" idx="25"/>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 name="PlaceHolder 1"/>
          <p:cNvSpPr>
            <a:spLocks noGrp="1" noRot="1" noChangeAspect="1"/>
          </p:cNvSpPr>
          <p:nvPr>
            <p:ph type="sldImg"/>
          </p:nvPr>
        </p:nvSpPr>
        <p:spPr>
          <a:xfrm>
            <a:off x="0" y="0"/>
            <a:ext cx="0" cy="0"/>
          </a:xfrm>
          <a:prstGeom prst="rect">
            <a:avLst/>
          </a:prstGeom>
          <a:ln w="0">
            <a:noFill/>
          </a:ln>
        </p:spPr>
      </p:sp>
      <p:sp>
        <p:nvSpPr>
          <p:cNvPr id="493"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lnSpc>
                <a:spcPct val="100000"/>
              </a:lnSpc>
              <a:buNone/>
            </a:pPr>
            <a:r>
              <a:rPr lang="en-US" sz="2000" b="0" u="none" strike="noStrike">
                <a:solidFill>
                  <a:srgbClr val="000000"/>
                </a:solidFill>
                <a:effectLst/>
                <a:uFillTx/>
                <a:latin typeface="Arial"/>
              </a:rPr>
              <a:t>Presenter: Nik</a:t>
            </a:r>
          </a:p>
          <a:p>
            <a:pPr indent="0" algn="l">
              <a:lnSpc>
                <a:spcPct val="100000"/>
              </a:lnSpc>
              <a:buNone/>
            </a:pPr>
            <a:r>
              <a:rPr lang="en-US" sz="2000" b="0" u="none" strike="noStrike">
                <a:solidFill>
                  <a:srgbClr val="000000"/>
                </a:solidFill>
                <a:effectLst/>
                <a:uFillTx/>
                <a:latin typeface="Arial"/>
              </a:rPr>
              <a:t>Target time: 1:45</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A.W. Companies supports contact center outsourcing and recruiting. In my role, I work at the intersection of employee experience, engagement, and business operations. That matters because recognition cannot sit apart from the way the organization operates. Our leaders need to understand how recognition supports the employee experience and the results our clients expect. We started using Recognize in 2021, and over time it has become a meaningful part of how employees experience our workplace.</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Transition: Our mission gives us a useful starting point for deciding what recognition should reinforce.</a:t>
            </a:r>
          </a:p>
        </p:txBody>
      </p:sp>
      <p:sp>
        <p:nvSpPr>
          <p:cNvPr id="494" name="PlaceHolder 3"/>
          <p:cNvSpPr>
            <a:spLocks noGrp="1"/>
          </p:cNvSpPr>
          <p:nvPr>
            <p:ph type="sldNum" idx="26"/>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 name="PlaceHolder 1"/>
          <p:cNvSpPr>
            <a:spLocks noGrp="1" noRot="1" noChangeAspect="1"/>
          </p:cNvSpPr>
          <p:nvPr>
            <p:ph type="sldImg"/>
          </p:nvPr>
        </p:nvSpPr>
        <p:spPr>
          <a:xfrm>
            <a:off x="0" y="0"/>
            <a:ext cx="0" cy="0"/>
          </a:xfrm>
          <a:prstGeom prst="rect">
            <a:avLst/>
          </a:prstGeom>
          <a:ln w="0">
            <a:noFill/>
          </a:ln>
        </p:spPr>
      </p:sp>
      <p:sp>
        <p:nvSpPr>
          <p:cNvPr id="496"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lnSpc>
                <a:spcPct val="100000"/>
              </a:lnSpc>
              <a:buNone/>
            </a:pPr>
            <a:r>
              <a:rPr lang="en-US" sz="2000" b="0" u="none" strike="noStrike">
                <a:solidFill>
                  <a:srgbClr val="000000"/>
                </a:solidFill>
                <a:effectLst/>
                <a:uFillTx/>
                <a:latin typeface="Arial"/>
              </a:rPr>
              <a:t>Presenter: Nik</a:t>
            </a:r>
          </a:p>
          <a:p>
            <a:pPr indent="0" algn="l">
              <a:lnSpc>
                <a:spcPct val="100000"/>
              </a:lnSpc>
              <a:buNone/>
            </a:pPr>
            <a:r>
              <a:rPr lang="en-US" sz="2000" b="0" u="none" strike="noStrike">
                <a:solidFill>
                  <a:srgbClr val="000000"/>
                </a:solidFill>
                <a:effectLst/>
                <a:uFillTx/>
                <a:latin typeface="Arial"/>
              </a:rPr>
              <a:t>Target time: 1:45</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Our mission is to make lives better. We aim to provide reliable staffing, recruiting, workforce management, consulting, and contact center support while helping people build purposeful career paths. Recognition supports that mission when it reinforces the behaviors that help employees grow and help our clients succeed. This connection is important. If recognition only feels like an occasional reward, it misses the opportunity to teach people what the organization values and encourage the behaviors that move the business forward.</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Transition: That connection is one of the main reasons Recognize matters in our environment.</a:t>
            </a:r>
          </a:p>
        </p:txBody>
      </p:sp>
      <p:sp>
        <p:nvSpPr>
          <p:cNvPr id="497" name="PlaceHolder 3"/>
          <p:cNvSpPr>
            <a:spLocks noGrp="1"/>
          </p:cNvSpPr>
          <p:nvPr>
            <p:ph type="sldNum" idx="27"/>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 name="PlaceHolder 1"/>
          <p:cNvSpPr>
            <a:spLocks noGrp="1" noRot="1" noChangeAspect="1"/>
          </p:cNvSpPr>
          <p:nvPr>
            <p:ph type="sldImg"/>
          </p:nvPr>
        </p:nvSpPr>
        <p:spPr>
          <a:xfrm>
            <a:off x="0" y="0"/>
            <a:ext cx="0" cy="0"/>
          </a:xfrm>
          <a:prstGeom prst="rect">
            <a:avLst/>
          </a:prstGeom>
          <a:ln w="0">
            <a:noFill/>
          </a:ln>
        </p:spPr>
      </p:sp>
      <p:sp>
        <p:nvSpPr>
          <p:cNvPr id="499"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lnSpc>
                <a:spcPct val="100000"/>
              </a:lnSpc>
              <a:buNone/>
            </a:pPr>
            <a:r>
              <a:rPr lang="en-US" sz="2000" b="0" u="none" strike="noStrike">
                <a:solidFill>
                  <a:srgbClr val="000000"/>
                </a:solidFill>
                <a:effectLst/>
                <a:uFillTx/>
                <a:latin typeface="Arial"/>
              </a:rPr>
              <a:t>Presenter: Nik</a:t>
            </a:r>
          </a:p>
          <a:p>
            <a:pPr indent="0" algn="l">
              <a:lnSpc>
                <a:spcPct val="100000"/>
              </a:lnSpc>
              <a:buNone/>
            </a:pPr>
            <a:r>
              <a:rPr lang="en-US" sz="2000" b="0" u="none" strike="noStrike">
                <a:solidFill>
                  <a:srgbClr val="000000"/>
                </a:solidFill>
                <a:effectLst/>
                <a:uFillTx/>
                <a:latin typeface="Arial"/>
              </a:rPr>
              <a:t>Target time: 2:15</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Retention is a critical business metric for us because turnover carries real costs for A.W. Companies and for our clients. Contact center employees also receive a fair amount of corrective or negative feedback as part of the job. Recognize gives leaders a structured way to balance that feedback with specific encouragement and appreciation. We also use recognition to reinforce our company values and support our goal of being staffing experts. Employees notice the difference. Many see the program as a valued workplace perk and something that distinguishes A.W. Companies from other places they have worked.</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Transition: We begin building that experience as soon as a new employee joins.</a:t>
            </a:r>
          </a:p>
        </p:txBody>
      </p:sp>
      <p:sp>
        <p:nvSpPr>
          <p:cNvPr id="500" name="PlaceHolder 3"/>
          <p:cNvSpPr>
            <a:spLocks noGrp="1"/>
          </p:cNvSpPr>
          <p:nvPr>
            <p:ph type="sldNum" idx="28"/>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 name="PlaceHolder 1"/>
          <p:cNvSpPr>
            <a:spLocks noGrp="1" noRot="1" noChangeAspect="1"/>
          </p:cNvSpPr>
          <p:nvPr>
            <p:ph type="sldImg"/>
          </p:nvPr>
        </p:nvSpPr>
        <p:spPr>
          <a:xfrm>
            <a:off x="0" y="0"/>
            <a:ext cx="0" cy="0"/>
          </a:xfrm>
          <a:prstGeom prst="rect">
            <a:avLst/>
          </a:prstGeom>
          <a:ln w="0">
            <a:noFill/>
          </a:ln>
        </p:spPr>
      </p:sp>
      <p:sp>
        <p:nvSpPr>
          <p:cNvPr id="502"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lnSpc>
                <a:spcPct val="100000"/>
              </a:lnSpc>
              <a:buNone/>
            </a:pPr>
            <a:r>
              <a:rPr lang="en-US" sz="2000" b="0" u="none" strike="noStrike">
                <a:solidFill>
                  <a:srgbClr val="000000"/>
                </a:solidFill>
                <a:effectLst/>
                <a:uFillTx/>
                <a:latin typeface="Arial"/>
              </a:rPr>
              <a:t>Presenter: Nik</a:t>
            </a:r>
          </a:p>
          <a:p>
            <a:pPr indent="0" algn="l">
              <a:lnSpc>
                <a:spcPct val="100000"/>
              </a:lnSpc>
              <a:buNone/>
            </a:pPr>
            <a:r>
              <a:rPr lang="en-US" sz="2000" b="0" u="none" strike="noStrike">
                <a:solidFill>
                  <a:srgbClr val="000000"/>
                </a:solidFill>
                <a:effectLst/>
                <a:uFillTx/>
                <a:latin typeface="Arial"/>
              </a:rPr>
              <a:t>Target time: 2:00</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For new hires, we create the account and teach the practical basics: how to access Recognize, give recognition, and redeem points. We also explain the automatic birthday and anniversary recognitions they may receive. That early introduction is intentional because much of our attrition occurs within the first 30 to 90 days. Trainers make sure employees can find and use the platform, which helps recognition become part of the normal employee experience rather than a tool people discover months later.</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Transition: Leaders receive a deeper level of training because their choices shape the quality of the program.</a:t>
            </a:r>
          </a:p>
        </p:txBody>
      </p:sp>
      <p:sp>
        <p:nvSpPr>
          <p:cNvPr id="503" name="PlaceHolder 3"/>
          <p:cNvSpPr>
            <a:spLocks noGrp="1"/>
          </p:cNvSpPr>
          <p:nvPr>
            <p:ph type="sldNum" idx="29"/>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 name="PlaceHolder 1"/>
          <p:cNvSpPr>
            <a:spLocks noGrp="1" noRot="1" noChangeAspect="1"/>
          </p:cNvSpPr>
          <p:nvPr>
            <p:ph type="sldImg"/>
          </p:nvPr>
        </p:nvSpPr>
        <p:spPr>
          <a:xfrm>
            <a:off x="0" y="0"/>
            <a:ext cx="0" cy="0"/>
          </a:xfrm>
          <a:prstGeom prst="rect">
            <a:avLst/>
          </a:prstGeom>
          <a:ln w="0">
            <a:noFill/>
          </a:ln>
        </p:spPr>
      </p:sp>
      <p:sp>
        <p:nvSpPr>
          <p:cNvPr id="505"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lnSpc>
                <a:spcPct val="100000"/>
              </a:lnSpc>
              <a:buNone/>
            </a:pPr>
            <a:r>
              <a:rPr lang="en-US" sz="2000" b="0" u="none" strike="noStrike">
                <a:solidFill>
                  <a:srgbClr val="000000"/>
                </a:solidFill>
                <a:effectLst/>
                <a:uFillTx/>
                <a:latin typeface="Arial"/>
              </a:rPr>
              <a:t>Presenter: Nik</a:t>
            </a:r>
          </a:p>
          <a:p>
            <a:pPr indent="0" algn="l">
              <a:lnSpc>
                <a:spcPct val="100000"/>
              </a:lnSpc>
              <a:buNone/>
            </a:pPr>
            <a:r>
              <a:rPr lang="en-US" sz="2000" b="0" u="none" strike="noStrike">
                <a:solidFill>
                  <a:srgbClr val="000000"/>
                </a:solidFill>
                <a:effectLst/>
                <a:uFillTx/>
                <a:latin typeface="Arial"/>
              </a:rPr>
              <a:t>Target time: 2:30</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Anyone who supports our agents receives additional points to give. I meet one on one with new leaders to connect recognition to business goals and work through both weak and strong examples. We talk about encouragement, rewarding growth, reinforcing a particular metric, and recognizing progress after coaching. Specificity is the biggest point of emphasis. We do not measure success by whether leaders spend every point. If the message is generic or sent in bulk without meaning, it does little to reinforce behavior or build trust. Quality matters more than quantity.</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Transition: Here is an example of the kind of recognition that feels personal and memorable.</a:t>
            </a:r>
          </a:p>
        </p:txBody>
      </p:sp>
      <p:sp>
        <p:nvSpPr>
          <p:cNvPr id="506" name="PlaceHolder 3"/>
          <p:cNvSpPr>
            <a:spLocks noGrp="1"/>
          </p:cNvSpPr>
          <p:nvPr>
            <p:ph type="sldNum" idx="30"/>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PlaceHolder 1"/>
          <p:cNvSpPr>
            <a:spLocks noGrp="1" noRot="1" noChangeAspect="1"/>
          </p:cNvSpPr>
          <p:nvPr>
            <p:ph type="sldImg"/>
          </p:nvPr>
        </p:nvSpPr>
        <p:spPr>
          <a:xfrm>
            <a:off x="0" y="0"/>
            <a:ext cx="0" cy="0"/>
          </a:xfrm>
          <a:prstGeom prst="rect">
            <a:avLst/>
          </a:prstGeom>
          <a:ln w="0">
            <a:noFill/>
          </a:ln>
        </p:spPr>
      </p:sp>
      <p:sp>
        <p:nvSpPr>
          <p:cNvPr id="508"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lnSpc>
                <a:spcPct val="100000"/>
              </a:lnSpc>
              <a:buNone/>
            </a:pPr>
            <a:r>
              <a:rPr lang="en-US" sz="2000" b="0" u="none" strike="noStrike">
                <a:solidFill>
                  <a:srgbClr val="000000"/>
                </a:solidFill>
                <a:effectLst/>
                <a:uFillTx/>
                <a:latin typeface="Arial"/>
              </a:rPr>
              <a:t>Presenter: Nik</a:t>
            </a:r>
          </a:p>
          <a:p>
            <a:pPr indent="0" algn="l">
              <a:lnSpc>
                <a:spcPct val="100000"/>
              </a:lnSpc>
              <a:buNone/>
            </a:pPr>
            <a:r>
              <a:rPr lang="en-US" sz="2000" b="0" u="none" strike="noStrike">
                <a:solidFill>
                  <a:srgbClr val="000000"/>
                </a:solidFill>
                <a:effectLst/>
                <a:uFillTx/>
                <a:latin typeface="Arial"/>
              </a:rPr>
              <a:t>Target time: 1:45</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This example works because it sounds like a real person noticing another person’s contribution. The message names what happened and why it mattered. Even when the tone is light or humorous, the recipient can tell what behavior the sender appreciated. That makes recognition more credible and gives other employees a concrete example of what good work looks like. When we coach leaders, we encourage them to move beyond a generic thank you and include the action, the impact, or the growth they observed.</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Transition: Those expectations fit into a broader program structure we have built since 2021.</a:t>
            </a:r>
          </a:p>
        </p:txBody>
      </p:sp>
      <p:sp>
        <p:nvSpPr>
          <p:cNvPr id="509" name="PlaceHolder 3"/>
          <p:cNvSpPr>
            <a:spLocks noGrp="1"/>
          </p:cNvSpPr>
          <p:nvPr>
            <p:ph type="sldNum" idx="31"/>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 name="PlaceHolder 1"/>
          <p:cNvSpPr>
            <a:spLocks noGrp="1" noRot="1" noChangeAspect="1"/>
          </p:cNvSpPr>
          <p:nvPr>
            <p:ph type="sldImg"/>
          </p:nvPr>
        </p:nvSpPr>
        <p:spPr>
          <a:xfrm>
            <a:off x="0" y="0"/>
            <a:ext cx="0" cy="0"/>
          </a:xfrm>
          <a:prstGeom prst="rect">
            <a:avLst/>
          </a:prstGeom>
          <a:ln w="0">
            <a:noFill/>
          </a:ln>
        </p:spPr>
      </p:sp>
      <p:sp>
        <p:nvSpPr>
          <p:cNvPr id="511"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lnSpc>
                <a:spcPct val="100000"/>
              </a:lnSpc>
              <a:buNone/>
            </a:pPr>
            <a:r>
              <a:rPr lang="en-US" sz="2000" b="0" u="none" strike="noStrike">
                <a:solidFill>
                  <a:srgbClr val="000000"/>
                </a:solidFill>
                <a:effectLst/>
                <a:uFillTx/>
                <a:latin typeface="Arial"/>
              </a:rPr>
              <a:t>Presenter: Nik</a:t>
            </a:r>
          </a:p>
          <a:p>
            <a:pPr indent="0" algn="l">
              <a:lnSpc>
                <a:spcPct val="100000"/>
              </a:lnSpc>
              <a:buNone/>
            </a:pPr>
            <a:r>
              <a:rPr lang="en-US" sz="2000" b="0" u="none" strike="noStrike">
                <a:solidFill>
                  <a:srgbClr val="000000"/>
                </a:solidFill>
                <a:effectLst/>
                <a:uFillTx/>
                <a:latin typeface="Arial"/>
              </a:rPr>
              <a:t>Target time: 2:00</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Every employee receives a monthly bank of points to give, including entry-level staff. That choice makes recognition available across the organization instead of limiting it to managers. We also created badges connected directly to company values, which helps employees learn and use the language of those values. Recognition supports other engagement activities as well. The goal is a program that employees can participate in naturally, while leaders model the quality and business connection we want to see.</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Transition: Our next opportunity is to turn program activity into clearer insight for leaders.</a:t>
            </a:r>
          </a:p>
        </p:txBody>
      </p:sp>
      <p:sp>
        <p:nvSpPr>
          <p:cNvPr id="512" name="PlaceHolder 3"/>
          <p:cNvSpPr>
            <a:spLocks noGrp="1"/>
          </p:cNvSpPr>
          <p:nvPr>
            <p:ph type="sldNum" idx="32"/>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 name="PlaceHolder 1"/>
          <p:cNvSpPr>
            <a:spLocks noGrp="1" noRot="1" noChangeAspect="1"/>
          </p:cNvSpPr>
          <p:nvPr>
            <p:ph type="sldImg"/>
          </p:nvPr>
        </p:nvSpPr>
        <p:spPr>
          <a:xfrm>
            <a:off x="0" y="0"/>
            <a:ext cx="0" cy="0"/>
          </a:xfrm>
          <a:prstGeom prst="rect">
            <a:avLst/>
          </a:prstGeom>
          <a:ln w="0">
            <a:noFill/>
          </a:ln>
        </p:spPr>
      </p:sp>
      <p:sp>
        <p:nvSpPr>
          <p:cNvPr id="514"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lnSpc>
                <a:spcPct val="100000"/>
              </a:lnSpc>
              <a:buNone/>
            </a:pPr>
            <a:r>
              <a:rPr lang="en-US" sz="2000" b="0" u="none" strike="noStrike">
                <a:solidFill>
                  <a:srgbClr val="000000"/>
                </a:solidFill>
                <a:effectLst/>
                <a:uFillTx/>
                <a:latin typeface="Arial"/>
              </a:rPr>
              <a:t>Presenter: Nik</a:t>
            </a:r>
          </a:p>
          <a:p>
            <a:pPr indent="0" algn="l">
              <a:lnSpc>
                <a:spcPct val="100000"/>
              </a:lnSpc>
              <a:buNone/>
            </a:pPr>
            <a:r>
              <a:rPr lang="en-US" sz="2000" b="0" u="none" strike="noStrike">
                <a:solidFill>
                  <a:srgbClr val="000000"/>
                </a:solidFill>
                <a:effectLst/>
                <a:uFillTx/>
                <a:latin typeface="Arial"/>
              </a:rPr>
              <a:t>Target time: 2:30</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We plan to provide leaders with a monthly report on Recognize usage. The report can show which team members are giving points, who is receiving them, and whether the messages are specific and meaningful. This is still an emerging practice for us, so I want to be clear that we are building the process rather than presenting a finished model. The value will come from helping leaders ask better questions. Is recognition concentrated among a few people? Is someone receiving little or no recognition? Are messages tied to growth, values, and performance? Those questions can turn platform data into useful coaching conversations.</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Transition: I’ll close with a few wins that show how we have already used the program in practical ways.</a:t>
            </a:r>
          </a:p>
        </p:txBody>
      </p:sp>
      <p:sp>
        <p:nvSpPr>
          <p:cNvPr id="515" name="PlaceHolder 3"/>
          <p:cNvSpPr>
            <a:spLocks noGrp="1"/>
          </p:cNvSpPr>
          <p:nvPr>
            <p:ph type="sldNum" idx="33"/>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 name="PlaceHolder 1"/>
          <p:cNvSpPr>
            <a:spLocks noGrp="1" noRot="1" noChangeAspect="1"/>
          </p:cNvSpPr>
          <p:nvPr>
            <p:ph type="sldImg"/>
          </p:nvPr>
        </p:nvSpPr>
        <p:spPr>
          <a:xfrm>
            <a:off x="0" y="0"/>
            <a:ext cx="0" cy="0"/>
          </a:xfrm>
          <a:prstGeom prst="rect">
            <a:avLst/>
          </a:prstGeom>
          <a:ln w="0">
            <a:noFill/>
          </a:ln>
        </p:spPr>
      </p:sp>
      <p:sp>
        <p:nvSpPr>
          <p:cNvPr id="517"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lnSpc>
                <a:spcPct val="100000"/>
              </a:lnSpc>
              <a:buNone/>
            </a:pPr>
            <a:r>
              <a:rPr lang="en-US" sz="2000" b="0" u="none" strike="noStrike">
                <a:solidFill>
                  <a:srgbClr val="000000"/>
                </a:solidFill>
                <a:effectLst/>
                <a:uFillTx/>
                <a:latin typeface="Arial"/>
              </a:rPr>
              <a:t>Presenter: Nik</a:t>
            </a:r>
          </a:p>
          <a:p>
            <a:pPr indent="0" algn="l">
              <a:lnSpc>
                <a:spcPct val="100000"/>
              </a:lnSpc>
              <a:buNone/>
            </a:pPr>
            <a:r>
              <a:rPr lang="en-US" sz="2000" b="0" u="none" strike="noStrike">
                <a:solidFill>
                  <a:srgbClr val="000000"/>
                </a:solidFill>
                <a:effectLst/>
                <a:uFillTx/>
                <a:latin typeface="Arial"/>
              </a:rPr>
              <a:t>Target time: 2:30</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One important win came after a difficult client issue created a very challenging month for employees. We worked with the client to provide a small bonus and distributed it through Recognize as a direct thank you to the team. We also use the platform for Employee of the Month and company value badges, with roughly 500 value badges awarded each month. Beyond formal programs, we keep participation fresh with activities such as a pumpkin carving contest, a March Madness bracket, and World Chocolate Day. These examples work because they connect recognition to what employees are experiencing in the moment.</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Transition to Brittany: That is how A.W. Companies connects recognition, leader habits, and employee experience. Brittany, I’ll hand it back to you to translate these ideas into a practical scorecard and action plan.</a:t>
            </a:r>
          </a:p>
        </p:txBody>
      </p:sp>
      <p:sp>
        <p:nvSpPr>
          <p:cNvPr id="518" name="PlaceHolder 3"/>
          <p:cNvSpPr>
            <a:spLocks noGrp="1"/>
          </p:cNvSpPr>
          <p:nvPr>
            <p:ph type="sldNum" idx="34"/>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 name="PlaceHolder 1"/>
          <p:cNvSpPr>
            <a:spLocks noGrp="1" noRot="1" noChangeAspect="1"/>
          </p:cNvSpPr>
          <p:nvPr>
            <p:ph type="sldImg"/>
          </p:nvPr>
        </p:nvSpPr>
        <p:spPr>
          <a:xfrm>
            <a:off x="0" y="0"/>
            <a:ext cx="0" cy="0"/>
          </a:xfrm>
          <a:prstGeom prst="rect">
            <a:avLst/>
          </a:prstGeom>
          <a:ln w="0">
            <a:noFill/>
          </a:ln>
        </p:spPr>
      </p:sp>
      <p:sp>
        <p:nvSpPr>
          <p:cNvPr id="520"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lnSpc>
                <a:spcPct val="100000"/>
              </a:lnSpc>
              <a:buNone/>
            </a:pPr>
            <a:r>
              <a:rPr lang="en-US" sz="2000" b="0" u="none" strike="noStrike">
                <a:solidFill>
                  <a:srgbClr val="000000"/>
                </a:solidFill>
                <a:effectLst/>
                <a:uFillTx/>
                <a:latin typeface="Arial"/>
              </a:rPr>
              <a:t>Presenter: Brittany</a:t>
            </a:r>
          </a:p>
          <a:p>
            <a:pPr indent="0" algn="l">
              <a:lnSpc>
                <a:spcPct val="100000"/>
              </a:lnSpc>
              <a:buNone/>
            </a:pPr>
            <a:r>
              <a:rPr lang="en-US" sz="2000" b="0" u="none" strike="noStrike">
                <a:solidFill>
                  <a:srgbClr val="000000"/>
                </a:solidFill>
                <a:effectLst/>
                <a:uFillTx/>
                <a:latin typeface="Arial"/>
              </a:rPr>
              <a:t>Target time: 2:00</a:t>
            </a:r>
          </a:p>
          <a:p>
            <a:pPr indent="0" algn="l">
              <a:lnSpc>
                <a:spcPct val="100000"/>
              </a:lnSpc>
              <a:buNone/>
            </a:pPr>
            <a:endParaRPr lang="en-US" sz="2000" b="0" u="none" strike="noStrike">
              <a:solidFill>
                <a:srgbClr val="000000"/>
              </a:solidFill>
              <a:effectLst/>
              <a:uFillTx/>
              <a:latin typeface="Arial"/>
            </a:endParaRPr>
          </a:p>
          <a:p>
            <a:pPr indent="0" algn="l">
              <a:lnSpc>
                <a:spcPct val="100000"/>
              </a:lnSpc>
              <a:buNone/>
            </a:pPr>
            <a:r>
              <a:rPr lang="en-US" sz="2000" b="0" u="none" strike="noStrike">
                <a:solidFill>
                  <a:srgbClr val="000000"/>
                </a:solidFill>
                <a:effectLst/>
                <a:uFillTx/>
                <a:latin typeface="Arial"/>
              </a:rPr>
              <a:t>Thank you, Nik. Your examples show why a scorecard needs to lead to a useful conversation with leaders. Let’s bring the framework and the real-world practices together in one concise view.</a:t>
            </a:r>
          </a:p>
        </p:txBody>
      </p:sp>
      <p:sp>
        <p:nvSpPr>
          <p:cNvPr id="521" name="PlaceHolder 3"/>
          <p:cNvSpPr>
            <a:spLocks noGrp="1"/>
          </p:cNvSpPr>
          <p:nvPr>
            <p:ph type="sldNum" idx="35"/>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 name="PlaceHolder 1"/>
          <p:cNvSpPr>
            <a:spLocks noGrp="1" noRot="1" noChangeAspect="1"/>
          </p:cNvSpPr>
          <p:nvPr>
            <p:ph type="sldImg"/>
          </p:nvPr>
        </p:nvSpPr>
        <p:spPr>
          <a:xfrm>
            <a:off x="0" y="0"/>
            <a:ext cx="0" cy="0"/>
          </a:xfrm>
          <a:prstGeom prst="rect">
            <a:avLst/>
          </a:prstGeom>
          <a:ln w="0">
            <a:noFill/>
          </a:ln>
        </p:spPr>
      </p:sp>
      <p:sp>
        <p:nvSpPr>
          <p:cNvPr id="523"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Arial"/>
            </a:endParaRPr>
          </a:p>
        </p:txBody>
      </p:sp>
      <p:sp>
        <p:nvSpPr>
          <p:cNvPr id="524" name="PlaceHolder 3"/>
          <p:cNvSpPr>
            <a:spLocks noGrp="1"/>
          </p:cNvSpPr>
          <p:nvPr>
            <p:ph type="sldNum" idx="36"/>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 name="PlaceHolder 1"/>
          <p:cNvSpPr>
            <a:spLocks noGrp="1" noRot="1" noChangeAspect="1"/>
          </p:cNvSpPr>
          <p:nvPr>
            <p:ph type="sldImg"/>
          </p:nvPr>
        </p:nvSpPr>
        <p:spPr>
          <a:xfrm>
            <a:off x="0" y="0"/>
            <a:ext cx="0" cy="0"/>
          </a:xfrm>
          <a:prstGeom prst="rect">
            <a:avLst/>
          </a:prstGeom>
          <a:ln w="0">
            <a:noFill/>
          </a:ln>
        </p:spPr>
      </p:sp>
      <p:sp>
        <p:nvSpPr>
          <p:cNvPr id="526"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Arial"/>
            </a:endParaRPr>
          </a:p>
        </p:txBody>
      </p:sp>
      <p:sp>
        <p:nvSpPr>
          <p:cNvPr id="527" name="PlaceHolder 3"/>
          <p:cNvSpPr>
            <a:spLocks noGrp="1"/>
          </p:cNvSpPr>
          <p:nvPr>
            <p:ph type="sldNum" idx="37"/>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 name="PlaceHolder 1"/>
          <p:cNvSpPr>
            <a:spLocks noGrp="1" noRot="1" noChangeAspect="1"/>
          </p:cNvSpPr>
          <p:nvPr>
            <p:ph type="sldImg"/>
          </p:nvPr>
        </p:nvSpPr>
        <p:spPr>
          <a:xfrm>
            <a:off x="0" y="0"/>
            <a:ext cx="0" cy="0"/>
          </a:xfrm>
          <a:prstGeom prst="rect">
            <a:avLst/>
          </a:prstGeom>
          <a:ln w="0">
            <a:noFill/>
          </a:ln>
        </p:spPr>
      </p:sp>
      <p:sp>
        <p:nvSpPr>
          <p:cNvPr id="529"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Arial"/>
            </a:endParaRPr>
          </a:p>
        </p:txBody>
      </p:sp>
      <p:sp>
        <p:nvSpPr>
          <p:cNvPr id="530" name="PlaceHolder 3"/>
          <p:cNvSpPr>
            <a:spLocks noGrp="1"/>
          </p:cNvSpPr>
          <p:nvPr>
            <p:ph type="sldNum" idx="38"/>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 name="PlaceHolder 1"/>
          <p:cNvSpPr>
            <a:spLocks noGrp="1" noRot="1" noChangeAspect="1"/>
          </p:cNvSpPr>
          <p:nvPr>
            <p:ph type="sldImg"/>
          </p:nvPr>
        </p:nvSpPr>
        <p:spPr>
          <a:xfrm>
            <a:off x="0" y="0"/>
            <a:ext cx="0" cy="0"/>
          </a:xfrm>
          <a:prstGeom prst="rect">
            <a:avLst/>
          </a:prstGeom>
          <a:ln w="0">
            <a:noFill/>
          </a:ln>
        </p:spPr>
      </p:sp>
      <p:sp>
        <p:nvSpPr>
          <p:cNvPr id="532"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Arial"/>
            </a:endParaRPr>
          </a:p>
        </p:txBody>
      </p:sp>
      <p:sp>
        <p:nvSpPr>
          <p:cNvPr id="533" name="PlaceHolder 3"/>
          <p:cNvSpPr>
            <a:spLocks noGrp="1"/>
          </p:cNvSpPr>
          <p:nvPr>
            <p:ph type="sldNum" idx="39"/>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Slide master 1">
    <p:bg>
      <p:bgPr>
        <a:solidFill>
          <a:srgbClr val="000000"/>
        </a:solidFill>
        <a:effectLst/>
      </p:bgPr>
    </p:bg>
    <p:spTree>
      <p:nvGrpSpPr>
        <p:cNvPr id="1" name=""/>
        <p:cNvGrpSpPr/>
        <p:nvPr/>
      </p:nvGrpSpPr>
      <p:grpSpPr>
        <a:xfrm>
          <a:off x="0" y="0"/>
          <a:ext cx="0" cy="0"/>
          <a:chOff x="0" y="0"/>
          <a:chExt cx="0" cy="0"/>
        </a:xfrm>
      </p:grpSpPr>
      <p:pic>
        <p:nvPicPr>
          <p:cNvPr id="2" name="Image 0"/>
          <p:cNvPicPr/>
          <p:nvPr/>
        </p:nvPicPr>
        <p:blipFill>
          <a:blip r:embed="rId2"/>
          <a:stretch/>
        </p:blipFill>
        <p:spPr>
          <a:xfrm>
            <a:off x="0" y="0"/>
            <a:ext cx="12191400" cy="6857640"/>
          </a:xfrm>
          <a:prstGeom prst="rect">
            <a:avLst/>
          </a:prstGeom>
          <a:noFill/>
          <a:ln w="0">
            <a:noFill/>
          </a:ln>
        </p:spPr>
      </p:pic>
      <p:sp>
        <p:nvSpPr>
          <p:cNvPr id="3" name="Shape 0"/>
          <p:cNvSpPr/>
          <p:nvPr/>
        </p:nvSpPr>
        <p:spPr>
          <a:xfrm>
            <a:off x="0" y="0"/>
            <a:ext cx="12191400" cy="685764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4"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indent="0" algn="ctr">
              <a:buNone/>
              <a:defRPr lang="en-US" sz="4400" b="0" u="none" strike="noStrike">
                <a:solidFill>
                  <a:schemeClr val="dk1"/>
                </a:solidFill>
                <a:effectLst/>
                <a:uFillTx/>
                <a:latin typeface="Calibri Light"/>
              </a:defRPr>
            </a:lvl1pPr>
          </a:lstStyle>
          <a:p>
            <a:pPr indent="0" algn="ctr">
              <a:buNone/>
            </a:pPr>
            <a:r>
              <a:rPr lang="en-US" sz="4400" b="0" u="none" strike="noStrike">
                <a:solidFill>
                  <a:schemeClr val="dk1"/>
                </a:solidFill>
                <a:effectLst/>
                <a:uFillTx/>
                <a:latin typeface="Calibri Light"/>
              </a:rPr>
              <a:t>Click to edit the title text format</a:t>
            </a:r>
          </a:p>
        </p:txBody>
      </p:sp>
      <p:sp>
        <p:nvSpPr>
          <p:cNvPr id="5"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a:spcBef>
                <a:spcPts val="1417"/>
              </a:spcBef>
              <a:buClr>
                <a:srgbClr val="FFFFFF"/>
              </a:buClr>
              <a:buSzPct val="45000"/>
              <a:buFont typeface="Wingdings" charset="2"/>
              <a:buChar char=""/>
              <a:defRPr lang="en-US" sz="3200" b="0" u="none" strike="noStrike">
                <a:solidFill>
                  <a:schemeClr val="dk1"/>
                </a:solidFill>
                <a:effectLst/>
                <a:uFillTx/>
                <a:latin typeface="Calibri"/>
              </a:defRPr>
            </a:lvl1pPr>
            <a:lvl2pPr lvl="1" algn="l">
              <a:spcBef>
                <a:spcPts val="1134"/>
              </a:spcBef>
              <a:buClr>
                <a:srgbClr val="FFFFFF"/>
              </a:buClr>
              <a:buSzPct val="75000"/>
              <a:buFont typeface="Symbol" charset="2"/>
              <a:buChar char=""/>
              <a:defRPr lang="en-US" sz="2400" b="0" u="none" strike="noStrike">
                <a:solidFill>
                  <a:schemeClr val="dk1"/>
                </a:solidFill>
                <a:effectLst/>
                <a:uFillTx/>
                <a:latin typeface="Calibri"/>
              </a:defRPr>
            </a:lvl2pPr>
            <a:lvl3pPr lvl="2" algn="l">
              <a:spcBef>
                <a:spcPts val="850"/>
              </a:spcBef>
              <a:buClr>
                <a:srgbClr val="FFFFFF"/>
              </a:buClr>
              <a:buSzPct val="45000"/>
              <a:buFont typeface="Wingdings" charset="2"/>
              <a:buChar char=""/>
              <a:defRPr lang="en-US" sz="2000" b="0" u="none" strike="noStrike">
                <a:solidFill>
                  <a:schemeClr val="dk1"/>
                </a:solidFill>
                <a:effectLst/>
                <a:uFillTx/>
                <a:latin typeface="Calibri"/>
              </a:defRPr>
            </a:lvl3pPr>
            <a:lvl4pPr lvl="3" algn="l">
              <a:spcBef>
                <a:spcPts val="567"/>
              </a:spcBef>
              <a:buClr>
                <a:srgbClr val="FFFFFF"/>
              </a:buClr>
              <a:buSzPct val="75000"/>
              <a:buFont typeface="Symbol" charset="2"/>
              <a:buChar char=""/>
              <a:defRPr lang="en-US" sz="2000" b="0" u="none" strike="noStrike">
                <a:solidFill>
                  <a:schemeClr val="dk1"/>
                </a:solidFill>
                <a:effectLst/>
                <a:uFillTx/>
                <a:latin typeface="Calibri"/>
              </a:defRPr>
            </a:lvl4pPr>
            <a:lvl5pPr lvl="4" algn="l">
              <a:spcBef>
                <a:spcPts val="283"/>
              </a:spcBef>
              <a:buClr>
                <a:srgbClr val="FFFFFF"/>
              </a:buClr>
              <a:buSzPct val="45000"/>
              <a:buFont typeface="Wingdings" charset="2"/>
              <a:buChar char=""/>
              <a:defRPr lang="en-US" sz="2000" b="0" u="none" strike="noStrike">
                <a:solidFill>
                  <a:schemeClr val="dk1"/>
                </a:solidFill>
                <a:effectLst/>
                <a:uFillTx/>
                <a:latin typeface="Calibri"/>
              </a:defRPr>
            </a:lvl5pPr>
            <a:lvl6pPr lvl="5" algn="l">
              <a:spcBef>
                <a:spcPts val="283"/>
              </a:spcBef>
              <a:buClr>
                <a:srgbClr val="FFFFFF"/>
              </a:buClr>
              <a:buSzPct val="45000"/>
              <a:buFont typeface="Wingdings" charset="2"/>
              <a:buChar char=""/>
              <a:defRPr lang="en-US" sz="2000" b="0" u="none" strike="noStrike">
                <a:solidFill>
                  <a:schemeClr val="dk1"/>
                </a:solidFill>
                <a:effectLst/>
                <a:uFillTx/>
                <a:latin typeface="Calibri"/>
              </a:defRPr>
            </a:lvl6pPr>
            <a:lvl7pPr lvl="6" algn="l">
              <a:spcBef>
                <a:spcPts val="283"/>
              </a:spcBef>
              <a:buClr>
                <a:srgbClr val="FFFFFF"/>
              </a:buClr>
              <a:buSzPct val="45000"/>
              <a:buFont typeface="Wingdings" charset="2"/>
              <a:buChar char=""/>
              <a:defRPr lang="en-US" sz="2000" b="0" u="none" strike="noStrike">
                <a:solidFill>
                  <a:schemeClr val="dk1"/>
                </a:solidFill>
                <a:effectLst/>
                <a:uFillTx/>
                <a:latin typeface="Calibri"/>
              </a:defRPr>
            </a:lvl7pPr>
          </a:lstStyle>
          <a:p>
            <a:pPr marL="432000" indent="-324000" algn="l">
              <a:spcBef>
                <a:spcPts val="1417"/>
              </a:spcBef>
              <a:buClr>
                <a:srgbClr val="FFFFFF"/>
              </a:buClr>
              <a:buSzPct val="45000"/>
              <a:buFont typeface="Wingdings" charset="2"/>
              <a:buChar char=""/>
            </a:pPr>
            <a:r>
              <a:rPr lang="en-US" sz="3200" b="0" u="none" strike="noStrike">
                <a:solidFill>
                  <a:schemeClr val="dk1"/>
                </a:solidFill>
                <a:effectLst/>
                <a:uFillTx/>
                <a:latin typeface="Calibri"/>
              </a:rPr>
              <a:t>Click to edit the outline text format</a:t>
            </a:r>
          </a:p>
          <a:p>
            <a:pPr marL="864000" lvl="1" indent="-324000" algn="l">
              <a:spcBef>
                <a:spcPts val="1134"/>
              </a:spcBef>
              <a:buClr>
                <a:srgbClr val="FFFFFF"/>
              </a:buClr>
              <a:buSzPct val="75000"/>
              <a:buFont typeface="Symbol" charset="2"/>
              <a:buChar char=""/>
            </a:pPr>
            <a:r>
              <a:rPr lang="en-US" sz="2400" b="0" u="none" strike="noStrike">
                <a:solidFill>
                  <a:schemeClr val="dk1"/>
                </a:solidFill>
                <a:effectLst/>
                <a:uFillTx/>
                <a:latin typeface="Calibri"/>
              </a:rPr>
              <a:t>Second Outline Level</a:t>
            </a:r>
          </a:p>
          <a:p>
            <a:pPr marL="1296000" lvl="2" indent="-288000" algn="l">
              <a:spcBef>
                <a:spcPts val="850"/>
              </a:spcBef>
              <a:buClr>
                <a:srgbClr val="FFFFFF"/>
              </a:buClr>
              <a:buSzPct val="45000"/>
              <a:buFont typeface="Wingdings" charset="2"/>
              <a:buChar char=""/>
            </a:pPr>
            <a:r>
              <a:rPr lang="en-US" sz="2000" b="0" u="none" strike="noStrike">
                <a:solidFill>
                  <a:schemeClr val="dk1"/>
                </a:solidFill>
                <a:effectLst/>
                <a:uFillTx/>
                <a:latin typeface="Calibri"/>
              </a:rPr>
              <a:t>Third Outline Level</a:t>
            </a:r>
          </a:p>
          <a:p>
            <a:pPr marL="1728000" lvl="3" indent="-216000" algn="l">
              <a:spcBef>
                <a:spcPts val="567"/>
              </a:spcBef>
              <a:buClr>
                <a:srgbClr val="FFFFFF"/>
              </a:buClr>
              <a:buSzPct val="75000"/>
              <a:buFont typeface="Symbol" charset="2"/>
              <a:buChar char=""/>
            </a:pPr>
            <a:r>
              <a:rPr lang="en-US" sz="2000" b="0" u="none" strike="noStrike">
                <a:solidFill>
                  <a:schemeClr val="dk1"/>
                </a:solidFill>
                <a:effectLst/>
                <a:uFillTx/>
                <a:latin typeface="Calibri"/>
              </a:rPr>
              <a:t>Fourth Outline Level</a:t>
            </a:r>
          </a:p>
          <a:p>
            <a:pPr marL="2160000" lvl="4" indent="-216000" algn="l">
              <a:spcBef>
                <a:spcPts val="283"/>
              </a:spcBef>
              <a:buClr>
                <a:srgbClr val="FFFFFF"/>
              </a:buClr>
              <a:buSzPct val="45000"/>
              <a:buFont typeface="Wingdings" charset="2"/>
              <a:buChar char=""/>
            </a:pPr>
            <a:r>
              <a:rPr lang="en-US" sz="2000" b="0" u="none" strike="noStrike">
                <a:solidFill>
                  <a:schemeClr val="dk1"/>
                </a:solidFill>
                <a:effectLst/>
                <a:uFillTx/>
                <a:latin typeface="Calibri"/>
              </a:rPr>
              <a:t>Fifth Outline Level</a:t>
            </a:r>
          </a:p>
          <a:p>
            <a:pPr marL="2592000" lvl="5" indent="-216000" algn="l">
              <a:spcBef>
                <a:spcPts val="283"/>
              </a:spcBef>
              <a:buClr>
                <a:srgbClr val="FFFFFF"/>
              </a:buClr>
              <a:buSzPct val="45000"/>
              <a:buFont typeface="Wingdings" charset="2"/>
              <a:buChar char=""/>
            </a:pPr>
            <a:r>
              <a:rPr lang="en-US" sz="2000" b="0" u="none" strike="noStrike">
                <a:solidFill>
                  <a:schemeClr val="dk1"/>
                </a:solidFill>
                <a:effectLst/>
                <a:uFillTx/>
                <a:latin typeface="Calibri"/>
              </a:rPr>
              <a:t>Sixth Outline Level</a:t>
            </a:r>
          </a:p>
          <a:p>
            <a:pPr marL="3024000" lvl="6" indent="-216000" algn="l">
              <a:spcBef>
                <a:spcPts val="283"/>
              </a:spcBef>
              <a:buClr>
                <a:srgbClr val="FFFFFF"/>
              </a:buClr>
              <a:buSzPct val="45000"/>
              <a:buFont typeface="Wingdings" charset="2"/>
              <a:buChar char=""/>
            </a:pPr>
            <a:r>
              <a:rPr lang="en-US" sz="2000" b="0" u="none" strike="noStrike">
                <a:solidFill>
                  <a:schemeClr val="dk1"/>
                </a:solidFill>
                <a:effectLst/>
                <a:uFillTx/>
                <a:latin typeface="Calibri"/>
              </a:rPr>
              <a:t>Seventh Outline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DEFAULT">
    <p:bg>
      <p:bgPr>
        <a:solidFill>
          <a:srgbClr val="FFFFFF"/>
        </a:solidFill>
        <a:effectLst/>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indent="0" algn="ctr">
              <a:buNone/>
              <a:defRPr lang="en-US" sz="4400" b="0" u="none" strike="noStrike">
                <a:solidFill>
                  <a:schemeClr val="dk1"/>
                </a:solidFill>
                <a:effectLst/>
                <a:uFillTx/>
                <a:latin typeface="Calibri Light"/>
              </a:defRPr>
            </a:lvl1pPr>
          </a:lstStyle>
          <a:p>
            <a:pPr indent="0" algn="ctr">
              <a:buNone/>
            </a:pPr>
            <a:r>
              <a:rPr lang="en-US" sz="4400" b="0" u="none" strike="noStrike">
                <a:solidFill>
                  <a:schemeClr val="dk1"/>
                </a:solidFill>
                <a:effectLst/>
                <a:uFillTx/>
                <a:latin typeface="Calibri Light"/>
              </a:rPr>
              <a:t>Click to edit the title text format</a:t>
            </a:r>
          </a:p>
        </p:txBody>
      </p:sp>
      <p:sp>
        <p:nvSpPr>
          <p:cNvPr id="7"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a:spcBef>
                <a:spcPts val="1417"/>
              </a:spcBef>
              <a:buClr>
                <a:srgbClr val="000000"/>
              </a:buClr>
              <a:buSzPct val="45000"/>
              <a:buFont typeface="Wingdings" charset="2"/>
              <a:buChar char=""/>
              <a:defRPr lang="en-US" sz="3200" b="0" u="none" strike="noStrike">
                <a:solidFill>
                  <a:schemeClr val="dk1"/>
                </a:solidFill>
                <a:effectLst/>
                <a:uFillTx/>
                <a:latin typeface="Calibri"/>
              </a:defRPr>
            </a:lvl1pPr>
            <a:lvl2pPr lvl="1" algn="l">
              <a:spcBef>
                <a:spcPts val="1134"/>
              </a:spcBef>
              <a:buClr>
                <a:srgbClr val="000000"/>
              </a:buClr>
              <a:buSzPct val="75000"/>
              <a:buFont typeface="Symbol" charset="2"/>
              <a:buChar char=""/>
              <a:defRPr lang="en-US" sz="2400" b="0" u="none" strike="noStrike">
                <a:solidFill>
                  <a:schemeClr val="dk1"/>
                </a:solidFill>
                <a:effectLst/>
                <a:uFillTx/>
                <a:latin typeface="Calibri"/>
              </a:defRPr>
            </a:lvl2pPr>
            <a:lvl3pPr lvl="2" algn="l">
              <a:spcBef>
                <a:spcPts val="850"/>
              </a:spcBef>
              <a:buClr>
                <a:srgbClr val="000000"/>
              </a:buClr>
              <a:buSzPct val="45000"/>
              <a:buFont typeface="Wingdings" charset="2"/>
              <a:buChar char=""/>
              <a:defRPr lang="en-US" sz="2000" b="0" u="none" strike="noStrike">
                <a:solidFill>
                  <a:schemeClr val="dk1"/>
                </a:solidFill>
                <a:effectLst/>
                <a:uFillTx/>
                <a:latin typeface="Calibri"/>
              </a:defRPr>
            </a:lvl3pPr>
            <a:lvl4pPr lvl="3" algn="l">
              <a:spcBef>
                <a:spcPts val="567"/>
              </a:spcBef>
              <a:buClr>
                <a:srgbClr val="000000"/>
              </a:buClr>
              <a:buSzPct val="75000"/>
              <a:buFont typeface="Symbol" charset="2"/>
              <a:buChar char=""/>
              <a:defRPr lang="en-US" sz="2000" b="0" u="none" strike="noStrike">
                <a:solidFill>
                  <a:schemeClr val="dk1"/>
                </a:solidFill>
                <a:effectLst/>
                <a:uFillTx/>
                <a:latin typeface="Calibri"/>
              </a:defRPr>
            </a:lvl4pPr>
            <a:lvl5pPr lvl="4" algn="l">
              <a:spcBef>
                <a:spcPts val="283"/>
              </a:spcBef>
              <a:buClr>
                <a:srgbClr val="000000"/>
              </a:buClr>
              <a:buSzPct val="45000"/>
              <a:buFont typeface="Wingdings" charset="2"/>
              <a:buChar char=""/>
              <a:defRPr lang="en-US" sz="2000" b="0" u="none" strike="noStrike">
                <a:solidFill>
                  <a:schemeClr val="dk1"/>
                </a:solidFill>
                <a:effectLst/>
                <a:uFillTx/>
                <a:latin typeface="Calibri"/>
              </a:defRPr>
            </a:lvl5pPr>
            <a:lvl6pPr lvl="5" algn="l">
              <a:spcBef>
                <a:spcPts val="283"/>
              </a:spcBef>
              <a:buClr>
                <a:srgbClr val="000000"/>
              </a:buClr>
              <a:buSzPct val="45000"/>
              <a:buFont typeface="Wingdings" charset="2"/>
              <a:buChar char=""/>
              <a:defRPr lang="en-US" sz="2000" b="0" u="none" strike="noStrike">
                <a:solidFill>
                  <a:schemeClr val="dk1"/>
                </a:solidFill>
                <a:effectLst/>
                <a:uFillTx/>
                <a:latin typeface="Calibri"/>
              </a:defRPr>
            </a:lvl6pPr>
            <a:lvl7pPr lvl="6" algn="l">
              <a:spcBef>
                <a:spcPts val="283"/>
              </a:spcBef>
              <a:buClr>
                <a:srgbClr val="000000"/>
              </a:buClr>
              <a:buSzPct val="45000"/>
              <a:buFont typeface="Wingdings" charset="2"/>
              <a:buChar char=""/>
              <a:defRPr lang="en-US" sz="2000" b="0" u="none" strike="noStrike">
                <a:solidFill>
                  <a:schemeClr val="dk1"/>
                </a:solidFill>
                <a:effectLst/>
                <a:uFillTx/>
                <a:latin typeface="Calibri"/>
              </a:defRPr>
            </a:lvl7pPr>
          </a:lstStyle>
          <a:p>
            <a:pPr marL="432000" indent="-324000" algn="l">
              <a:spcBef>
                <a:spcPts val="1417"/>
              </a:spcBef>
              <a:buClr>
                <a:srgbClr val="000000"/>
              </a:buClr>
              <a:buSzPct val="45000"/>
              <a:buFont typeface="Wingdings" charset="2"/>
              <a:buChar char=""/>
            </a:pPr>
            <a:r>
              <a:rPr lang="en-US" sz="3200" b="0" u="none" strike="noStrike">
                <a:solidFill>
                  <a:schemeClr val="dk1"/>
                </a:solidFill>
                <a:effectLst/>
                <a:uFillTx/>
                <a:latin typeface="Calibri"/>
              </a:rPr>
              <a:t>Click to edit the outline text format</a:t>
            </a:r>
          </a:p>
          <a:p>
            <a:pPr marL="864000" lvl="1" indent="-324000" algn="l">
              <a:spcBef>
                <a:spcPts val="1134"/>
              </a:spcBef>
              <a:buClr>
                <a:srgbClr val="000000"/>
              </a:buClr>
              <a:buSzPct val="75000"/>
              <a:buFont typeface="Symbol" charset="2"/>
              <a:buChar char=""/>
            </a:pPr>
            <a:r>
              <a:rPr lang="en-US" sz="2400" b="0" u="none" strike="noStrike">
                <a:solidFill>
                  <a:schemeClr val="dk1"/>
                </a:solidFill>
                <a:effectLst/>
                <a:uFillTx/>
                <a:latin typeface="Calibri"/>
              </a:rPr>
              <a:t>Second Outline Level</a:t>
            </a:r>
          </a:p>
          <a:p>
            <a:pPr marL="1296000" lvl="2" indent="-288000" algn="l">
              <a:spcBef>
                <a:spcPts val="850"/>
              </a:spcBef>
              <a:buClr>
                <a:srgbClr val="000000"/>
              </a:buClr>
              <a:buSzPct val="45000"/>
              <a:buFont typeface="Wingdings" charset="2"/>
              <a:buChar char=""/>
            </a:pPr>
            <a:r>
              <a:rPr lang="en-US" sz="2000" b="0" u="none" strike="noStrike">
                <a:solidFill>
                  <a:schemeClr val="dk1"/>
                </a:solidFill>
                <a:effectLst/>
                <a:uFillTx/>
                <a:latin typeface="Calibri"/>
              </a:rPr>
              <a:t>Third Outline Level</a:t>
            </a:r>
          </a:p>
          <a:p>
            <a:pPr marL="1728000" lvl="3" indent="-216000" algn="l">
              <a:spcBef>
                <a:spcPts val="567"/>
              </a:spcBef>
              <a:buClr>
                <a:srgbClr val="000000"/>
              </a:buClr>
              <a:buSzPct val="75000"/>
              <a:buFont typeface="Symbol" charset="2"/>
              <a:buChar char=""/>
            </a:pPr>
            <a:r>
              <a:rPr lang="en-US" sz="2000" b="0" u="none" strike="noStrike">
                <a:solidFill>
                  <a:schemeClr val="dk1"/>
                </a:solidFill>
                <a:effectLst/>
                <a:uFillTx/>
                <a:latin typeface="Calibri"/>
              </a:rPr>
              <a:t>Fourth Outline Level</a:t>
            </a:r>
          </a:p>
          <a:p>
            <a:pPr marL="2160000" lvl="4" indent="-216000" algn="l">
              <a:spcBef>
                <a:spcPts val="283"/>
              </a:spcBef>
              <a:buClr>
                <a:srgbClr val="000000"/>
              </a:buClr>
              <a:buSzPct val="45000"/>
              <a:buFont typeface="Wingdings" charset="2"/>
              <a:buChar char=""/>
            </a:pPr>
            <a:r>
              <a:rPr lang="en-US" sz="2000" b="0" u="none" strike="noStrike">
                <a:solidFill>
                  <a:schemeClr val="dk1"/>
                </a:solidFill>
                <a:effectLst/>
                <a:uFillTx/>
                <a:latin typeface="Calibri"/>
              </a:rPr>
              <a:t>Fifth Outline Level</a:t>
            </a:r>
          </a:p>
          <a:p>
            <a:pPr marL="2592000" lvl="5" indent="-216000" algn="l">
              <a:spcBef>
                <a:spcPts val="283"/>
              </a:spcBef>
              <a:buClr>
                <a:srgbClr val="000000"/>
              </a:buClr>
              <a:buSzPct val="45000"/>
              <a:buFont typeface="Wingdings" charset="2"/>
              <a:buChar char=""/>
            </a:pPr>
            <a:r>
              <a:rPr lang="en-US" sz="2000" b="0" u="none" strike="noStrike">
                <a:solidFill>
                  <a:schemeClr val="dk1"/>
                </a:solidFill>
                <a:effectLst/>
                <a:uFillTx/>
                <a:latin typeface="Calibri"/>
              </a:rPr>
              <a:t>Sixth Outline Level</a:t>
            </a:r>
          </a:p>
          <a:p>
            <a:pPr marL="3024000" lvl="6" indent="-216000" algn="l">
              <a:spcBef>
                <a:spcPts val="283"/>
              </a:spcBef>
              <a:buClr>
                <a:srgbClr val="000000"/>
              </a:buClr>
              <a:buSzPct val="45000"/>
              <a:buFont typeface="Wingdings" charset="2"/>
              <a:buChar char=""/>
            </a:pPr>
            <a:r>
              <a:rPr lang="en-US" sz="2000" b="0" u="none" strike="noStrike">
                <a:solidFill>
                  <a:schemeClr val="dk1"/>
                </a:solidFill>
                <a:effectLst/>
                <a:uFillTx/>
                <a:latin typeface="Calibri"/>
              </a:rPr>
              <a:t>Seventh Outline Level</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svg"/></Relationships>
</file>

<file path=ppt/slides/_rels/slide1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7.svg"/><Relationship Id="rId4" Type="http://schemas.openxmlformats.org/officeDocument/2006/relationships/image" Target="../media/image16.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9.svg"/></Relationships>
</file>

<file path=ppt/slides/_rels/slide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1.svg"/></Relationships>
</file>

<file path=ppt/slides/_rels/slide1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svg"/></Relationships>
</file>

<file path=ppt/slides/_rels/slide1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svg"/><Relationship Id="rId7" Type="http://schemas.openxmlformats.org/officeDocument/2006/relationships/image" Target="../media/image41.sv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0.svg"/><Relationship Id="rId5" Type="http://schemas.openxmlformats.org/officeDocument/2006/relationships/image" Target="../media/image39.svg"/><Relationship Id="rId4" Type="http://schemas.openxmlformats.org/officeDocument/2006/relationships/image" Target="../media/image38.svg"/><Relationship Id="rId9"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hyperlink" Target="http://awcompaniesinc.com/" TargetMode="External"/><Relationship Id="rId4" Type="http://schemas.openxmlformats.org/officeDocument/2006/relationships/hyperlink" Target="https://faq.recognizeapp.com/hc/en-us/articles/17725061376909--Measuring-the-Success-of-Your-Employee-Recognition-Progra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0"/>
          <p:cNvSpPr/>
          <p:nvPr/>
        </p:nvSpPr>
        <p:spPr>
          <a:xfrm>
            <a:off x="5175913" y="1161480"/>
            <a:ext cx="6296400" cy="5904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gn="ctr">
              <a:lnSpc>
                <a:spcPct val="104000"/>
              </a:lnSpc>
              <a:tabLst>
                <a:tab pos="0" algn="l"/>
              </a:tabLst>
            </a:pPr>
            <a:r>
              <a:rPr lang="en-US" sz="3700" b="1" u="none" strike="noStrike" dirty="0">
                <a:solidFill>
                  <a:srgbClr val="022740"/>
                </a:solidFill>
                <a:effectLst/>
                <a:uFillTx/>
                <a:latin typeface="Outfit Bold"/>
                <a:ea typeface="Outfit Bold"/>
              </a:rPr>
              <a:t>Measuring What Matters</a:t>
            </a:r>
            <a:endParaRPr lang="en-US" sz="3700" b="0" u="none" strike="noStrike" dirty="0">
              <a:solidFill>
                <a:srgbClr val="022740"/>
              </a:solidFill>
              <a:effectLst/>
              <a:uFillTx/>
              <a:latin typeface="Arial"/>
            </a:endParaRPr>
          </a:p>
        </p:txBody>
      </p:sp>
      <p:sp>
        <p:nvSpPr>
          <p:cNvPr id="16" name="Text 1"/>
          <p:cNvSpPr/>
          <p:nvPr/>
        </p:nvSpPr>
        <p:spPr>
          <a:xfrm>
            <a:off x="5286240" y="1752240"/>
            <a:ext cx="629640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gn="ctr">
              <a:lnSpc>
                <a:spcPct val="104000"/>
              </a:lnSpc>
              <a:tabLst>
                <a:tab pos="0" algn="l"/>
              </a:tabLst>
            </a:pPr>
            <a:r>
              <a:rPr lang="en-US" sz="1850" b="1" u="none" strike="noStrike" dirty="0">
                <a:solidFill>
                  <a:srgbClr val="1568A6"/>
                </a:solidFill>
                <a:effectLst/>
                <a:uFillTx/>
                <a:latin typeface="Outfit Bold"/>
                <a:ea typeface="Outfit Bold"/>
              </a:rPr>
              <a:t>Turning Recognition Data into Insight Leaders Can Act On</a:t>
            </a:r>
            <a:endParaRPr lang="en-US" sz="1850" b="0" u="none" strike="noStrike" dirty="0">
              <a:solidFill>
                <a:srgbClr val="FFFFFF"/>
              </a:solidFill>
              <a:effectLst/>
              <a:uFillTx/>
              <a:latin typeface="Arial"/>
            </a:endParaRPr>
          </a:p>
        </p:txBody>
      </p:sp>
      <p:sp>
        <p:nvSpPr>
          <p:cNvPr id="18" name="Text 3"/>
          <p:cNvSpPr/>
          <p:nvPr/>
        </p:nvSpPr>
        <p:spPr>
          <a:xfrm>
            <a:off x="5286240" y="3159720"/>
            <a:ext cx="281160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FFFFFF"/>
                </a:solidFill>
                <a:effectLst/>
                <a:uFillTx/>
                <a:latin typeface="Outfit Bold"/>
                <a:ea typeface="Outfit Bold"/>
              </a:rPr>
              <a:t>Customer Masterclass</a:t>
            </a:r>
            <a:endParaRPr lang="en-US" sz="1850" b="0" u="none" strike="noStrike">
              <a:solidFill>
                <a:srgbClr val="FFFFFF"/>
              </a:solidFill>
              <a:effectLst/>
              <a:uFillTx/>
              <a:latin typeface="Arial"/>
            </a:endParaRPr>
          </a:p>
        </p:txBody>
      </p:sp>
      <p:sp>
        <p:nvSpPr>
          <p:cNvPr id="20" name="Text 5"/>
          <p:cNvSpPr/>
          <p:nvPr/>
        </p:nvSpPr>
        <p:spPr>
          <a:xfrm>
            <a:off x="8009137" y="3001140"/>
            <a:ext cx="3236542" cy="906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33000"/>
              </a:lnSpc>
              <a:tabLst>
                <a:tab pos="0" algn="l"/>
              </a:tabLst>
            </a:pPr>
            <a:r>
              <a:rPr lang="en-US" sz="2000" b="0" u="none" strike="noStrike" dirty="0">
                <a:solidFill>
                  <a:srgbClr val="022740"/>
                </a:solidFill>
                <a:effectLst/>
                <a:uFillTx/>
                <a:latin typeface="Outfit"/>
                <a:ea typeface="Outfit"/>
              </a:rPr>
              <a:t>Featuring </a:t>
            </a:r>
            <a:r>
              <a:rPr lang="en-US" sz="2000" b="1" u="none" strike="noStrike" dirty="0">
                <a:solidFill>
                  <a:srgbClr val="022740"/>
                </a:solidFill>
                <a:effectLst/>
                <a:uFillTx/>
                <a:latin typeface="Outfit Bold"/>
                <a:ea typeface="Outfit Bold"/>
              </a:rPr>
              <a:t>Nik Bilyk</a:t>
            </a:r>
            <a:r>
              <a:rPr lang="en-US" sz="2000" b="0" u="none" strike="noStrike" dirty="0">
                <a:solidFill>
                  <a:srgbClr val="022740"/>
                </a:solidFill>
                <a:effectLst/>
                <a:uFillTx/>
                <a:latin typeface="Outfit"/>
                <a:ea typeface="Outfit"/>
              </a:rPr>
              <a:t>, </a:t>
            </a:r>
            <a:r>
              <a:rPr lang="en-US" sz="1400" b="0" u="none" strike="noStrike" dirty="0">
                <a:solidFill>
                  <a:srgbClr val="022740"/>
                </a:solidFill>
                <a:effectLst/>
                <a:uFillTx/>
                <a:latin typeface="Outfit"/>
                <a:ea typeface="Outfit"/>
              </a:rPr>
              <a:t>Employee Experience &amp; Insights Manager, </a:t>
            </a:r>
            <a:br>
              <a:rPr lang="en-US" sz="1400" b="0" u="none" strike="noStrike" dirty="0">
                <a:solidFill>
                  <a:srgbClr val="022740"/>
                </a:solidFill>
                <a:effectLst/>
                <a:uFillTx/>
                <a:latin typeface="Outfit"/>
                <a:ea typeface="Outfit"/>
              </a:rPr>
            </a:br>
            <a:r>
              <a:rPr lang="en-US" sz="1400" b="0" u="none" strike="noStrike" dirty="0">
                <a:solidFill>
                  <a:srgbClr val="022740"/>
                </a:solidFill>
                <a:effectLst/>
                <a:uFillTx/>
                <a:latin typeface="Outfit"/>
                <a:ea typeface="Outfit"/>
              </a:rPr>
              <a:t>A.W. Companies</a:t>
            </a:r>
            <a:endParaRPr lang="en-US" sz="1400" b="0" u="none" strike="noStrike" dirty="0">
              <a:solidFill>
                <a:srgbClr val="022740"/>
              </a:solidFill>
              <a:effectLst/>
              <a:uFillTx/>
              <a:latin typeface="Arial"/>
            </a:endParaRPr>
          </a:p>
        </p:txBody>
      </p:sp>
      <p:pic>
        <p:nvPicPr>
          <p:cNvPr id="3" name="Picture 2">
            <a:extLst>
              <a:ext uri="{FF2B5EF4-FFF2-40B4-BE49-F238E27FC236}">
                <a16:creationId xmlns:a16="http://schemas.microsoft.com/office/drawing/2014/main" id="{3174CC77-75D1-808C-FB72-6FBCCD1D7F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687" y="1363499"/>
            <a:ext cx="6802560" cy="45350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0"/>
          <p:cNvSpPr/>
          <p:nvPr/>
        </p:nvSpPr>
        <p:spPr>
          <a:xfrm>
            <a:off x="661320" y="572760"/>
            <a:ext cx="10868400" cy="5230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250" b="1" u="none" strike="noStrike" dirty="0">
                <a:solidFill>
                  <a:srgbClr val="022740"/>
                </a:solidFill>
                <a:effectLst/>
                <a:uFillTx/>
                <a:latin typeface="Outfit Bold"/>
                <a:ea typeface="Outfit Bold"/>
              </a:rPr>
              <a:t>Welcome and Session Goals</a:t>
            </a:r>
            <a:endParaRPr lang="en-US" sz="3250" b="0" u="none" strike="noStrike" dirty="0">
              <a:solidFill>
                <a:srgbClr val="022740"/>
              </a:solidFill>
              <a:effectLst/>
              <a:uFillTx/>
              <a:latin typeface="Arial"/>
            </a:endParaRPr>
          </a:p>
        </p:txBody>
      </p:sp>
      <p:sp>
        <p:nvSpPr>
          <p:cNvPr id="23" name="Text 1"/>
          <p:cNvSpPr/>
          <p:nvPr/>
        </p:nvSpPr>
        <p:spPr>
          <a:xfrm>
            <a:off x="661320" y="1392840"/>
            <a:ext cx="11477880" cy="2523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26000"/>
              </a:lnSpc>
              <a:tabLst>
                <a:tab pos="0" algn="l"/>
              </a:tabLst>
            </a:pPr>
            <a:r>
              <a:rPr lang="en-US" sz="1300" b="0" u="none" strike="noStrike">
                <a:solidFill>
                  <a:srgbClr val="4D4D4D"/>
                </a:solidFill>
                <a:effectLst/>
                <a:uFillTx/>
                <a:latin typeface="Outfit"/>
                <a:ea typeface="Outfit"/>
              </a:rPr>
              <a:t>Today we will:</a:t>
            </a:r>
            <a:endParaRPr lang="en-US" sz="1300" b="0" u="none" strike="noStrike">
              <a:solidFill>
                <a:srgbClr val="FFFFFF"/>
              </a:solidFill>
              <a:effectLst/>
              <a:uFillTx/>
              <a:latin typeface="Arial"/>
            </a:endParaRPr>
          </a:p>
        </p:txBody>
      </p:sp>
      <p:sp>
        <p:nvSpPr>
          <p:cNvPr id="24" name="Shape 2"/>
          <p:cNvSpPr/>
          <p:nvPr/>
        </p:nvSpPr>
        <p:spPr>
          <a:xfrm>
            <a:off x="661320" y="1812240"/>
            <a:ext cx="376200" cy="376200"/>
          </a:xfrm>
          <a:prstGeom prst="ellipse">
            <a:avLst/>
          </a:prstGeom>
          <a:solidFill>
            <a:srgbClr val="D2E8F9"/>
          </a:solidFill>
          <a:ln w="19050">
            <a:solidFill>
              <a:srgbClr val="B8CEDF"/>
            </a:solidFill>
            <a:round/>
          </a:ln>
          <a:effectLst>
            <a:outerShdw dist="25455"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5" name="Text 3"/>
          <p:cNvSpPr/>
          <p:nvPr/>
        </p:nvSpPr>
        <p:spPr>
          <a:xfrm>
            <a:off x="724320" y="1843560"/>
            <a:ext cx="250920" cy="3135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ctr">
            <a:noAutofit/>
          </a:bodyPr>
          <a:lstStyle/>
          <a:p>
            <a:pPr algn="ctr">
              <a:lnSpc>
                <a:spcPct val="100000"/>
              </a:lnSpc>
              <a:tabLst>
                <a:tab pos="0" algn="l"/>
              </a:tabLst>
            </a:pPr>
            <a:r>
              <a:rPr lang="en-US" sz="1950" b="1" u="none" strike="noStrike">
                <a:solidFill>
                  <a:srgbClr val="4D4D4D"/>
                </a:solidFill>
                <a:effectLst/>
                <a:uFillTx/>
                <a:latin typeface="Outfit Bold"/>
                <a:ea typeface="Outfit Bold"/>
              </a:rPr>
              <a:t>1</a:t>
            </a:r>
            <a:endParaRPr lang="en-US" sz="1950" b="0" u="none" strike="noStrike">
              <a:solidFill>
                <a:srgbClr val="FFFFFF"/>
              </a:solidFill>
              <a:effectLst/>
              <a:uFillTx/>
              <a:latin typeface="Arial"/>
            </a:endParaRPr>
          </a:p>
        </p:txBody>
      </p:sp>
      <p:sp>
        <p:nvSpPr>
          <p:cNvPr id="26" name="Text 4"/>
          <p:cNvSpPr/>
          <p:nvPr/>
        </p:nvSpPr>
        <p:spPr>
          <a:xfrm>
            <a:off x="1186560" y="1869840"/>
            <a:ext cx="10343160" cy="2613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600" b="1" u="none" strike="noStrike">
                <a:solidFill>
                  <a:srgbClr val="4D4D4D"/>
                </a:solidFill>
                <a:effectLst/>
                <a:uFillTx/>
                <a:latin typeface="Outfit Bold"/>
                <a:ea typeface="Outfit Bold"/>
              </a:rPr>
              <a:t>Define what recognition success means</a:t>
            </a:r>
            <a:endParaRPr lang="en-US" sz="1600" b="0" u="none" strike="noStrike">
              <a:solidFill>
                <a:srgbClr val="FFFFFF"/>
              </a:solidFill>
              <a:effectLst/>
              <a:uFillTx/>
              <a:latin typeface="Arial"/>
            </a:endParaRPr>
          </a:p>
        </p:txBody>
      </p:sp>
      <p:sp>
        <p:nvSpPr>
          <p:cNvPr id="27" name="Shape 5"/>
          <p:cNvSpPr/>
          <p:nvPr/>
        </p:nvSpPr>
        <p:spPr>
          <a:xfrm>
            <a:off x="661320" y="2485800"/>
            <a:ext cx="376200" cy="376200"/>
          </a:xfrm>
          <a:prstGeom prst="ellipse">
            <a:avLst/>
          </a:prstGeom>
          <a:solidFill>
            <a:srgbClr val="D2E8F9"/>
          </a:solidFill>
          <a:ln w="19050">
            <a:solidFill>
              <a:srgbClr val="B8CEDF"/>
            </a:solidFill>
            <a:round/>
          </a:ln>
          <a:effectLst>
            <a:outerShdw dist="25455"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8" name="Text 6"/>
          <p:cNvSpPr/>
          <p:nvPr/>
        </p:nvSpPr>
        <p:spPr>
          <a:xfrm>
            <a:off x="724320" y="2517120"/>
            <a:ext cx="250920" cy="3135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ctr">
            <a:noAutofit/>
          </a:bodyPr>
          <a:lstStyle/>
          <a:p>
            <a:pPr algn="ctr">
              <a:lnSpc>
                <a:spcPct val="100000"/>
              </a:lnSpc>
              <a:tabLst>
                <a:tab pos="0" algn="l"/>
              </a:tabLst>
            </a:pPr>
            <a:r>
              <a:rPr lang="en-US" sz="1950" b="1" u="none" strike="noStrike">
                <a:solidFill>
                  <a:srgbClr val="4D4D4D"/>
                </a:solidFill>
                <a:effectLst/>
                <a:uFillTx/>
                <a:latin typeface="Outfit Bold"/>
                <a:ea typeface="Outfit Bold"/>
              </a:rPr>
              <a:t>2</a:t>
            </a:r>
            <a:endParaRPr lang="en-US" sz="1950" b="0" u="none" strike="noStrike">
              <a:solidFill>
                <a:srgbClr val="FFFFFF"/>
              </a:solidFill>
              <a:effectLst/>
              <a:uFillTx/>
              <a:latin typeface="Arial"/>
            </a:endParaRPr>
          </a:p>
        </p:txBody>
      </p:sp>
      <p:sp>
        <p:nvSpPr>
          <p:cNvPr id="29" name="Text 7"/>
          <p:cNvSpPr/>
          <p:nvPr/>
        </p:nvSpPr>
        <p:spPr>
          <a:xfrm>
            <a:off x="1186560" y="2543040"/>
            <a:ext cx="10343160" cy="2613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600" b="1" u="none" strike="noStrike">
                <a:solidFill>
                  <a:srgbClr val="4D4D4D"/>
                </a:solidFill>
                <a:effectLst/>
                <a:uFillTx/>
                <a:latin typeface="Outfit Bold"/>
                <a:ea typeface="Outfit Bold"/>
              </a:rPr>
              <a:t>Measure adoption, engagement, reach, and quality</a:t>
            </a:r>
            <a:endParaRPr lang="en-US" sz="1600" b="0" u="none" strike="noStrike">
              <a:solidFill>
                <a:srgbClr val="FFFFFF"/>
              </a:solidFill>
              <a:effectLst/>
              <a:uFillTx/>
              <a:latin typeface="Arial"/>
            </a:endParaRPr>
          </a:p>
        </p:txBody>
      </p:sp>
      <p:sp>
        <p:nvSpPr>
          <p:cNvPr id="30" name="Shape 8"/>
          <p:cNvSpPr/>
          <p:nvPr/>
        </p:nvSpPr>
        <p:spPr>
          <a:xfrm>
            <a:off x="661320" y="3159000"/>
            <a:ext cx="376200" cy="376200"/>
          </a:xfrm>
          <a:prstGeom prst="ellipse">
            <a:avLst/>
          </a:prstGeom>
          <a:solidFill>
            <a:srgbClr val="D2E8F9"/>
          </a:solidFill>
          <a:ln w="19050">
            <a:solidFill>
              <a:srgbClr val="B8CEDF"/>
            </a:solidFill>
            <a:round/>
          </a:ln>
          <a:effectLst>
            <a:outerShdw dist="25455"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1" name="Text 9"/>
          <p:cNvSpPr/>
          <p:nvPr/>
        </p:nvSpPr>
        <p:spPr>
          <a:xfrm>
            <a:off x="724320" y="3190320"/>
            <a:ext cx="250920" cy="3135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ctr">
            <a:noAutofit/>
          </a:bodyPr>
          <a:lstStyle/>
          <a:p>
            <a:pPr algn="ctr">
              <a:lnSpc>
                <a:spcPct val="100000"/>
              </a:lnSpc>
              <a:tabLst>
                <a:tab pos="0" algn="l"/>
              </a:tabLst>
            </a:pPr>
            <a:r>
              <a:rPr lang="en-US" sz="1950" b="1" u="none" strike="noStrike">
                <a:solidFill>
                  <a:srgbClr val="4D4D4D"/>
                </a:solidFill>
                <a:effectLst/>
                <a:uFillTx/>
                <a:latin typeface="Outfit Bold"/>
                <a:ea typeface="Outfit Bold"/>
              </a:rPr>
              <a:t>3</a:t>
            </a:r>
            <a:endParaRPr lang="en-US" sz="1950" b="0" u="none" strike="noStrike">
              <a:solidFill>
                <a:srgbClr val="FFFFFF"/>
              </a:solidFill>
              <a:effectLst/>
              <a:uFillTx/>
              <a:latin typeface="Arial"/>
            </a:endParaRPr>
          </a:p>
        </p:txBody>
      </p:sp>
      <p:sp>
        <p:nvSpPr>
          <p:cNvPr id="32" name="Text 10"/>
          <p:cNvSpPr/>
          <p:nvPr/>
        </p:nvSpPr>
        <p:spPr>
          <a:xfrm>
            <a:off x="1186560" y="3216600"/>
            <a:ext cx="10343160" cy="2613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600" b="1" u="none" strike="noStrike">
                <a:solidFill>
                  <a:srgbClr val="4D4D4D"/>
                </a:solidFill>
                <a:effectLst/>
                <a:uFillTx/>
                <a:latin typeface="Outfit Bold"/>
                <a:ea typeface="Outfit Bold"/>
              </a:rPr>
              <a:t>Find gaps hidden by company averages</a:t>
            </a:r>
            <a:endParaRPr lang="en-US" sz="1600" b="0" u="none" strike="noStrike">
              <a:solidFill>
                <a:srgbClr val="FFFFFF"/>
              </a:solidFill>
              <a:effectLst/>
              <a:uFillTx/>
              <a:latin typeface="Arial"/>
            </a:endParaRPr>
          </a:p>
        </p:txBody>
      </p:sp>
      <p:sp>
        <p:nvSpPr>
          <p:cNvPr id="33" name="Shape 11"/>
          <p:cNvSpPr/>
          <p:nvPr/>
        </p:nvSpPr>
        <p:spPr>
          <a:xfrm>
            <a:off x="661320" y="3832560"/>
            <a:ext cx="376200" cy="376200"/>
          </a:xfrm>
          <a:prstGeom prst="ellipse">
            <a:avLst/>
          </a:prstGeom>
          <a:solidFill>
            <a:srgbClr val="D2E8F9"/>
          </a:solidFill>
          <a:ln w="19050">
            <a:solidFill>
              <a:srgbClr val="B8CEDF"/>
            </a:solidFill>
            <a:round/>
          </a:ln>
          <a:effectLst>
            <a:outerShdw dist="25455"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4" name="Text 12"/>
          <p:cNvSpPr/>
          <p:nvPr/>
        </p:nvSpPr>
        <p:spPr>
          <a:xfrm>
            <a:off x="724320" y="3863880"/>
            <a:ext cx="250920" cy="3135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ctr">
            <a:noAutofit/>
          </a:bodyPr>
          <a:lstStyle/>
          <a:p>
            <a:pPr algn="ctr">
              <a:lnSpc>
                <a:spcPct val="100000"/>
              </a:lnSpc>
              <a:tabLst>
                <a:tab pos="0" algn="l"/>
              </a:tabLst>
            </a:pPr>
            <a:r>
              <a:rPr lang="en-US" sz="1950" b="1" u="none" strike="noStrike">
                <a:solidFill>
                  <a:srgbClr val="4D4D4D"/>
                </a:solidFill>
                <a:effectLst/>
                <a:uFillTx/>
                <a:latin typeface="Outfit Bold"/>
                <a:ea typeface="Outfit Bold"/>
              </a:rPr>
              <a:t>4</a:t>
            </a:r>
            <a:endParaRPr lang="en-US" sz="1950" b="0" u="none" strike="noStrike">
              <a:solidFill>
                <a:srgbClr val="FFFFFF"/>
              </a:solidFill>
              <a:effectLst/>
              <a:uFillTx/>
              <a:latin typeface="Arial"/>
            </a:endParaRPr>
          </a:p>
        </p:txBody>
      </p:sp>
      <p:sp>
        <p:nvSpPr>
          <p:cNvPr id="35" name="Text 13"/>
          <p:cNvSpPr/>
          <p:nvPr/>
        </p:nvSpPr>
        <p:spPr>
          <a:xfrm>
            <a:off x="1186560" y="3889800"/>
            <a:ext cx="10343160" cy="2613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600" b="1" u="none" strike="noStrike">
                <a:solidFill>
                  <a:srgbClr val="4D4D4D"/>
                </a:solidFill>
                <a:effectLst/>
                <a:uFillTx/>
                <a:latin typeface="Outfit Bold"/>
                <a:ea typeface="Outfit Bold"/>
              </a:rPr>
              <a:t>Connect recognition to employee sentiment and business goals</a:t>
            </a:r>
            <a:endParaRPr lang="en-US" sz="1600" b="0" u="none" strike="noStrike">
              <a:solidFill>
                <a:srgbClr val="FFFFFF"/>
              </a:solidFill>
              <a:effectLst/>
              <a:uFillTx/>
              <a:latin typeface="Arial"/>
            </a:endParaRPr>
          </a:p>
        </p:txBody>
      </p:sp>
      <p:sp>
        <p:nvSpPr>
          <p:cNvPr id="36" name="Shape 14"/>
          <p:cNvSpPr/>
          <p:nvPr/>
        </p:nvSpPr>
        <p:spPr>
          <a:xfrm>
            <a:off x="661320" y="4505760"/>
            <a:ext cx="376200" cy="376200"/>
          </a:xfrm>
          <a:prstGeom prst="ellipse">
            <a:avLst/>
          </a:prstGeom>
          <a:solidFill>
            <a:srgbClr val="D2E8F9"/>
          </a:solidFill>
          <a:ln w="19050">
            <a:solidFill>
              <a:srgbClr val="B8CEDF"/>
            </a:solidFill>
            <a:round/>
          </a:ln>
          <a:effectLst>
            <a:outerShdw dist="25455"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7" name="Text 15"/>
          <p:cNvSpPr/>
          <p:nvPr/>
        </p:nvSpPr>
        <p:spPr>
          <a:xfrm>
            <a:off x="724320" y="4537080"/>
            <a:ext cx="250920" cy="3135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ctr">
            <a:noAutofit/>
          </a:bodyPr>
          <a:lstStyle/>
          <a:p>
            <a:pPr algn="ctr">
              <a:lnSpc>
                <a:spcPct val="100000"/>
              </a:lnSpc>
              <a:tabLst>
                <a:tab pos="0" algn="l"/>
              </a:tabLst>
            </a:pPr>
            <a:r>
              <a:rPr lang="en-US" sz="1950" b="1" u="none" strike="noStrike">
                <a:solidFill>
                  <a:srgbClr val="4D4D4D"/>
                </a:solidFill>
                <a:effectLst/>
                <a:uFillTx/>
                <a:latin typeface="Outfit Bold"/>
                <a:ea typeface="Outfit Bold"/>
              </a:rPr>
              <a:t>5</a:t>
            </a:r>
            <a:endParaRPr lang="en-US" sz="1950" b="0" u="none" strike="noStrike">
              <a:solidFill>
                <a:srgbClr val="FFFFFF"/>
              </a:solidFill>
              <a:effectLst/>
              <a:uFillTx/>
              <a:latin typeface="Arial"/>
            </a:endParaRPr>
          </a:p>
        </p:txBody>
      </p:sp>
      <p:sp>
        <p:nvSpPr>
          <p:cNvPr id="38" name="Text 16"/>
          <p:cNvSpPr/>
          <p:nvPr/>
        </p:nvSpPr>
        <p:spPr>
          <a:xfrm>
            <a:off x="1186560" y="4563360"/>
            <a:ext cx="10343160" cy="2613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600" b="1" u="none" strike="noStrike">
                <a:solidFill>
                  <a:srgbClr val="4D4D4D"/>
                </a:solidFill>
                <a:effectLst/>
                <a:uFillTx/>
                <a:latin typeface="Outfit Bold"/>
                <a:ea typeface="Outfit Bold"/>
              </a:rPr>
              <a:t>Build a review rhythm leaders can use</a:t>
            </a:r>
            <a:endParaRPr lang="en-US" sz="1600" b="0" u="none" strike="noStrike">
              <a:solidFill>
                <a:srgbClr val="FFFFFF"/>
              </a:solidFill>
              <a:effectLst/>
              <a:uFillTx/>
              <a:latin typeface="Arial"/>
            </a:endParaRPr>
          </a:p>
        </p:txBody>
      </p:sp>
      <p:sp>
        <p:nvSpPr>
          <p:cNvPr id="39" name="Shape 17"/>
          <p:cNvSpPr/>
          <p:nvPr/>
        </p:nvSpPr>
        <p:spPr>
          <a:xfrm>
            <a:off x="661320" y="5049360"/>
            <a:ext cx="10868400" cy="617400"/>
          </a:xfrm>
          <a:prstGeom prst="roundRect">
            <a:avLst>
              <a:gd name="adj" fmla="val 40650"/>
            </a:avLst>
          </a:prstGeom>
          <a:solidFill>
            <a:srgbClr val="B6D6FC"/>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dirty="0">
              <a:solidFill>
                <a:srgbClr val="A8C7E2"/>
              </a:solidFill>
              <a:effectLst/>
              <a:uFillTx/>
              <a:latin typeface="Arial"/>
            </a:endParaRPr>
          </a:p>
        </p:txBody>
      </p:sp>
      <p:pic>
        <p:nvPicPr>
          <p:cNvPr id="40" name="Image 0"/>
          <p:cNvPicPr/>
          <p:nvPr/>
        </p:nvPicPr>
        <p:blipFill>
          <a:blip r:embed="rId3"/>
          <a:stretch/>
        </p:blipFill>
        <p:spPr>
          <a:xfrm>
            <a:off x="828720" y="5264280"/>
            <a:ext cx="208800" cy="167040"/>
          </a:xfrm>
          <a:prstGeom prst="rect">
            <a:avLst/>
          </a:prstGeom>
          <a:noFill/>
          <a:ln w="0">
            <a:noFill/>
          </a:ln>
        </p:spPr>
      </p:pic>
      <p:sp>
        <p:nvSpPr>
          <p:cNvPr id="41" name="Text 18"/>
          <p:cNvSpPr/>
          <p:nvPr/>
        </p:nvSpPr>
        <p:spPr>
          <a:xfrm>
            <a:off x="1205640" y="5239440"/>
            <a:ext cx="10766520" cy="2523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26000"/>
              </a:lnSpc>
              <a:tabLst>
                <a:tab pos="0" algn="l"/>
              </a:tabLst>
            </a:pPr>
            <a:r>
              <a:rPr lang="en-US" sz="1300" b="0" u="none" strike="noStrike">
                <a:solidFill>
                  <a:srgbClr val="000000"/>
                </a:solidFill>
                <a:effectLst/>
                <a:uFillTx/>
                <a:latin typeface="Outfit"/>
                <a:ea typeface="Outfit"/>
              </a:rPr>
              <a:t>Housekeeping: recording, Q&amp;A panel, and follow-up resources available after the session.</a:t>
            </a:r>
            <a:endParaRPr lang="en-US" sz="1300" b="0" u="none" strike="noStrike">
              <a:solidFill>
                <a:srgbClr val="FFFFFF"/>
              </a:solidFill>
              <a:effectLst/>
              <a:uFillTx/>
              <a:latin typeface="Arial"/>
            </a:endParaRPr>
          </a:p>
        </p:txBody>
      </p:sp>
      <p:sp>
        <p:nvSpPr>
          <p:cNvPr id="42" name="Text 19"/>
          <p:cNvSpPr/>
          <p:nvPr/>
        </p:nvSpPr>
        <p:spPr>
          <a:xfrm>
            <a:off x="661320" y="5834160"/>
            <a:ext cx="11477880" cy="2523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26000"/>
              </a:lnSpc>
              <a:tabLst>
                <a:tab pos="0" algn="l"/>
              </a:tabLst>
            </a:pPr>
            <a:r>
              <a:rPr lang="en-US" sz="1300" b="0" i="1" u="none" strike="noStrike">
                <a:solidFill>
                  <a:srgbClr val="4D4D4D"/>
                </a:solidFill>
                <a:effectLst/>
                <a:uFillTx/>
                <a:latin typeface="Outfit"/>
                <a:ea typeface="Outfit"/>
              </a:rPr>
              <a:t>Presenter: Brittany</a:t>
            </a:r>
            <a:endParaRPr lang="en-US" sz="1300" b="0" u="none" strike="noStrike">
              <a:solidFill>
                <a:srgbClr val="FFFFFF"/>
              </a:solidFill>
              <a:effectLst/>
              <a:uFillTx/>
              <a:latin typeface="Arial"/>
            </a:endParaRPr>
          </a:p>
        </p:txBody>
      </p:sp>
      <p:sp>
        <p:nvSpPr>
          <p:cNvPr id="43" name="Text 20"/>
          <p:cNvSpPr/>
          <p:nvPr/>
        </p:nvSpPr>
        <p:spPr>
          <a:xfrm>
            <a:off x="11144880" y="6419520"/>
            <a:ext cx="87660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2</a:t>
            </a:r>
            <a:endParaRPr lang="en-US" sz="1000" b="0" u="none" strike="noStrike">
              <a:solidFill>
                <a:srgbClr val="FFFFFF"/>
              </a:solidFill>
              <a:effectLst/>
              <a:uFillTx/>
              <a:latin typeface="Arial"/>
            </a:endParaRPr>
          </a:p>
        </p:txBody>
      </p:sp>
      <p:pic>
        <p:nvPicPr>
          <p:cNvPr id="3" name="Picture 2">
            <a:extLst>
              <a:ext uri="{FF2B5EF4-FFF2-40B4-BE49-F238E27FC236}">
                <a16:creationId xmlns:a16="http://schemas.microsoft.com/office/drawing/2014/main" id="{CC0B338C-C9AA-9470-37F3-1051D7BBD4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0400" y="280080"/>
            <a:ext cx="5311080" cy="53110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 0"/>
          <p:cNvSpPr/>
          <p:nvPr/>
        </p:nvSpPr>
        <p:spPr>
          <a:xfrm>
            <a:off x="661320" y="664920"/>
            <a:ext cx="5537461" cy="944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04000"/>
              </a:lnSpc>
              <a:tabLst>
                <a:tab pos="0" algn="l"/>
              </a:tabLst>
            </a:pPr>
            <a:r>
              <a:rPr lang="en-US" sz="2950" b="1" u="none" strike="noStrike" dirty="0">
                <a:solidFill>
                  <a:srgbClr val="022740"/>
                </a:solidFill>
                <a:effectLst/>
                <a:uFillTx/>
                <a:latin typeface="Outfit Bold"/>
                <a:ea typeface="Outfit Bold"/>
              </a:rPr>
              <a:t>Recognition Volume Is an Activity Metric</a:t>
            </a:r>
            <a:endParaRPr lang="en-US" sz="2950" b="0" u="none" strike="noStrike" dirty="0">
              <a:solidFill>
                <a:srgbClr val="022740"/>
              </a:solidFill>
              <a:effectLst/>
              <a:uFillTx/>
              <a:latin typeface="Arial"/>
            </a:endParaRPr>
          </a:p>
        </p:txBody>
      </p:sp>
      <p:sp>
        <p:nvSpPr>
          <p:cNvPr id="59" name="Text 1"/>
          <p:cNvSpPr/>
          <p:nvPr/>
        </p:nvSpPr>
        <p:spPr>
          <a:xfrm>
            <a:off x="661320" y="1706296"/>
            <a:ext cx="6906240" cy="2174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20000"/>
              </a:lnSpc>
              <a:tabLst>
                <a:tab pos="0" algn="l"/>
              </a:tabLst>
            </a:pPr>
            <a:r>
              <a:rPr lang="en-US" sz="1600" b="0" u="none" strike="noStrike" dirty="0">
                <a:solidFill>
                  <a:srgbClr val="4D4D4D"/>
                </a:solidFill>
                <a:effectLst/>
                <a:uFillTx/>
                <a:latin typeface="Outfit"/>
                <a:ea typeface="Outfit"/>
              </a:rPr>
              <a:t>A successful program should also:</a:t>
            </a:r>
            <a:endParaRPr lang="en-US" sz="1600" b="0" u="none" strike="noStrike" dirty="0">
              <a:solidFill>
                <a:srgbClr val="FFFFFF"/>
              </a:solidFill>
              <a:effectLst/>
              <a:uFillTx/>
              <a:latin typeface="Arial"/>
            </a:endParaRPr>
          </a:p>
        </p:txBody>
      </p:sp>
      <p:sp>
        <p:nvSpPr>
          <p:cNvPr id="60" name="Shape 2"/>
          <p:cNvSpPr/>
          <p:nvPr/>
        </p:nvSpPr>
        <p:spPr>
          <a:xfrm>
            <a:off x="661320" y="2144880"/>
            <a:ext cx="6296400" cy="563760"/>
          </a:xfrm>
          <a:prstGeom prst="roundRect">
            <a:avLst>
              <a:gd name="adj" fmla="val 40212"/>
            </a:avLst>
          </a:prstGeom>
          <a:solidFill>
            <a:srgbClr val="D2E8F9"/>
          </a:solidFill>
          <a:ln w="12700">
            <a:solidFill>
              <a:srgbClr val="B8CEDF"/>
            </a:solidFill>
            <a:round/>
          </a:ln>
          <a:effectLst>
            <a:outerShdw dist="22910"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61" name="Text 3"/>
          <p:cNvSpPr/>
          <p:nvPr/>
        </p:nvSpPr>
        <p:spPr>
          <a:xfrm>
            <a:off x="825480" y="2309040"/>
            <a:ext cx="5968800" cy="235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450" b="1" u="none" strike="noStrike">
                <a:solidFill>
                  <a:srgbClr val="4D4D4D"/>
                </a:solidFill>
                <a:effectLst/>
                <a:uFillTx/>
                <a:latin typeface="Outfit Bold"/>
                <a:ea typeface="Outfit Bold"/>
              </a:rPr>
              <a:t>Strengthen Culture</a:t>
            </a:r>
            <a:endParaRPr lang="en-US" sz="1450" b="0" u="none" strike="noStrike">
              <a:solidFill>
                <a:srgbClr val="FFFFFF"/>
              </a:solidFill>
              <a:effectLst/>
              <a:uFillTx/>
              <a:latin typeface="Arial"/>
            </a:endParaRPr>
          </a:p>
        </p:txBody>
      </p:sp>
      <p:sp>
        <p:nvSpPr>
          <p:cNvPr id="62" name="Shape 4"/>
          <p:cNvSpPr/>
          <p:nvPr/>
        </p:nvSpPr>
        <p:spPr>
          <a:xfrm>
            <a:off x="661320" y="2829960"/>
            <a:ext cx="6296400" cy="563760"/>
          </a:xfrm>
          <a:prstGeom prst="roundRect">
            <a:avLst>
              <a:gd name="adj" fmla="val 40212"/>
            </a:avLst>
          </a:prstGeom>
          <a:solidFill>
            <a:srgbClr val="D2E8F9"/>
          </a:solidFill>
          <a:ln w="12700">
            <a:solidFill>
              <a:srgbClr val="B8CEDF"/>
            </a:solidFill>
            <a:round/>
          </a:ln>
          <a:effectLst>
            <a:outerShdw dist="22910"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63" name="Text 5"/>
          <p:cNvSpPr/>
          <p:nvPr/>
        </p:nvSpPr>
        <p:spPr>
          <a:xfrm>
            <a:off x="825480" y="2993760"/>
            <a:ext cx="5968800" cy="235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450" b="1" u="none" strike="noStrike">
                <a:solidFill>
                  <a:srgbClr val="4D4D4D"/>
                </a:solidFill>
                <a:effectLst/>
                <a:uFillTx/>
                <a:latin typeface="Outfit Bold"/>
                <a:ea typeface="Outfit Bold"/>
              </a:rPr>
              <a:t>Reinforce Values &amp; Strategic Behaviors</a:t>
            </a:r>
            <a:endParaRPr lang="en-US" sz="1450" b="0" u="none" strike="noStrike">
              <a:solidFill>
                <a:srgbClr val="FFFFFF"/>
              </a:solidFill>
              <a:effectLst/>
              <a:uFillTx/>
              <a:latin typeface="Arial"/>
            </a:endParaRPr>
          </a:p>
        </p:txBody>
      </p:sp>
      <p:sp>
        <p:nvSpPr>
          <p:cNvPr id="64" name="Shape 6"/>
          <p:cNvSpPr/>
          <p:nvPr/>
        </p:nvSpPr>
        <p:spPr>
          <a:xfrm>
            <a:off x="661320" y="3515040"/>
            <a:ext cx="6296400" cy="563760"/>
          </a:xfrm>
          <a:prstGeom prst="roundRect">
            <a:avLst>
              <a:gd name="adj" fmla="val 40212"/>
            </a:avLst>
          </a:prstGeom>
          <a:solidFill>
            <a:srgbClr val="D2E8F9"/>
          </a:solidFill>
          <a:ln w="12700">
            <a:solidFill>
              <a:srgbClr val="B8CEDF"/>
            </a:solidFill>
            <a:round/>
          </a:ln>
          <a:effectLst>
            <a:outerShdw dist="22910"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65" name="Text 7"/>
          <p:cNvSpPr/>
          <p:nvPr/>
        </p:nvSpPr>
        <p:spPr>
          <a:xfrm>
            <a:off x="825480" y="3678840"/>
            <a:ext cx="5968800" cy="235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450" b="1" u="none" strike="noStrike">
                <a:solidFill>
                  <a:srgbClr val="4D4D4D"/>
                </a:solidFill>
                <a:effectLst/>
                <a:uFillTx/>
                <a:latin typeface="Outfit Bold"/>
                <a:ea typeface="Outfit Bold"/>
              </a:rPr>
              <a:t>Improve the Employee Experience</a:t>
            </a:r>
            <a:endParaRPr lang="en-US" sz="1450" b="0" u="none" strike="noStrike">
              <a:solidFill>
                <a:srgbClr val="FFFFFF"/>
              </a:solidFill>
              <a:effectLst/>
              <a:uFillTx/>
              <a:latin typeface="Arial"/>
            </a:endParaRPr>
          </a:p>
        </p:txBody>
      </p:sp>
      <p:sp>
        <p:nvSpPr>
          <p:cNvPr id="66" name="Shape 8"/>
          <p:cNvSpPr/>
          <p:nvPr/>
        </p:nvSpPr>
        <p:spPr>
          <a:xfrm>
            <a:off x="661320" y="4200120"/>
            <a:ext cx="6296400" cy="563760"/>
          </a:xfrm>
          <a:prstGeom prst="roundRect">
            <a:avLst>
              <a:gd name="adj" fmla="val 40212"/>
            </a:avLst>
          </a:prstGeom>
          <a:solidFill>
            <a:srgbClr val="D2E8F9"/>
          </a:solidFill>
          <a:ln w="12700">
            <a:solidFill>
              <a:srgbClr val="B8CEDF"/>
            </a:solidFill>
            <a:round/>
          </a:ln>
          <a:effectLst>
            <a:outerShdw dist="22910"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67" name="Text 9"/>
          <p:cNvSpPr/>
          <p:nvPr/>
        </p:nvSpPr>
        <p:spPr>
          <a:xfrm>
            <a:off x="825480" y="4363920"/>
            <a:ext cx="5968800" cy="235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450" b="1" u="none" strike="noStrike">
                <a:solidFill>
                  <a:srgbClr val="4D4D4D"/>
                </a:solidFill>
                <a:effectLst/>
                <a:uFillTx/>
                <a:latin typeface="Outfit Bold"/>
                <a:ea typeface="Outfit Bold"/>
              </a:rPr>
              <a:t>Support Business Goals</a:t>
            </a:r>
            <a:endParaRPr lang="en-US" sz="1450" b="0" u="none" strike="noStrike">
              <a:solidFill>
                <a:srgbClr val="FFFFFF"/>
              </a:solidFill>
              <a:effectLst/>
              <a:uFillTx/>
              <a:latin typeface="Arial"/>
            </a:endParaRPr>
          </a:p>
        </p:txBody>
      </p:sp>
      <p:sp>
        <p:nvSpPr>
          <p:cNvPr id="68" name="Shape 10"/>
          <p:cNvSpPr/>
          <p:nvPr/>
        </p:nvSpPr>
        <p:spPr>
          <a:xfrm>
            <a:off x="661320" y="4899960"/>
            <a:ext cx="6296400" cy="740520"/>
          </a:xfrm>
          <a:prstGeom prst="roundRect">
            <a:avLst>
              <a:gd name="adj" fmla="val 30620"/>
            </a:avLst>
          </a:prstGeom>
          <a:solidFill>
            <a:srgbClr val="FCF2B5"/>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pic>
        <p:nvPicPr>
          <p:cNvPr id="69" name="Image 1"/>
          <p:cNvPicPr/>
          <p:nvPr/>
        </p:nvPicPr>
        <p:blipFill>
          <a:blip r:embed="rId3"/>
          <a:stretch/>
        </p:blipFill>
        <p:spPr>
          <a:xfrm>
            <a:off x="812520" y="5072400"/>
            <a:ext cx="188640" cy="150840"/>
          </a:xfrm>
          <a:prstGeom prst="rect">
            <a:avLst/>
          </a:prstGeom>
          <a:noFill/>
          <a:ln w="0">
            <a:noFill/>
          </a:ln>
        </p:spPr>
      </p:pic>
      <p:sp>
        <p:nvSpPr>
          <p:cNvPr id="70" name="Text 11"/>
          <p:cNvSpPr/>
          <p:nvPr/>
        </p:nvSpPr>
        <p:spPr>
          <a:xfrm>
            <a:off x="1152720" y="5058720"/>
            <a:ext cx="5653800" cy="434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20000"/>
              </a:lnSpc>
              <a:tabLst>
                <a:tab pos="0" algn="l"/>
              </a:tabLst>
            </a:pPr>
            <a:r>
              <a:rPr lang="en-US" sz="1150" b="0" u="none" strike="noStrike">
                <a:solidFill>
                  <a:srgbClr val="000000"/>
                </a:solidFill>
                <a:effectLst/>
                <a:uFillTx/>
                <a:latin typeface="Outfit"/>
                <a:ea typeface="Outfit"/>
              </a:rPr>
              <a:t>Thousands of recognitions can still come from, or reach, only a small percentage of employees.</a:t>
            </a:r>
            <a:endParaRPr lang="en-US" sz="1150" b="0" u="none" strike="noStrike">
              <a:solidFill>
                <a:srgbClr val="FFFFFF"/>
              </a:solidFill>
              <a:effectLst/>
              <a:uFillTx/>
              <a:latin typeface="Arial"/>
            </a:endParaRPr>
          </a:p>
        </p:txBody>
      </p:sp>
      <p:sp>
        <p:nvSpPr>
          <p:cNvPr id="71" name="Text 12"/>
          <p:cNvSpPr/>
          <p:nvPr/>
        </p:nvSpPr>
        <p:spPr>
          <a:xfrm>
            <a:off x="661320" y="5776920"/>
            <a:ext cx="6906240" cy="2174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20000"/>
              </a:lnSpc>
              <a:tabLst>
                <a:tab pos="0" algn="l"/>
              </a:tabLst>
            </a:pPr>
            <a:r>
              <a:rPr lang="en-US" sz="1150" b="0" i="1" u="none" strike="noStrike" dirty="0">
                <a:solidFill>
                  <a:srgbClr val="4D4D4D"/>
                </a:solidFill>
                <a:effectLst/>
                <a:uFillTx/>
                <a:latin typeface="Outfit"/>
                <a:ea typeface="Outfit"/>
              </a:rPr>
              <a:t>Presenter: Sam</a:t>
            </a:r>
            <a:endParaRPr lang="en-US" sz="1150" b="0" u="none" strike="noStrike" dirty="0">
              <a:solidFill>
                <a:srgbClr val="FFFFFF"/>
              </a:solidFill>
              <a:effectLst/>
              <a:uFillTx/>
              <a:latin typeface="Arial"/>
            </a:endParaRPr>
          </a:p>
        </p:txBody>
      </p:sp>
      <p:sp>
        <p:nvSpPr>
          <p:cNvPr id="72" name="Text 13"/>
          <p:cNvSpPr/>
          <p:nvPr/>
        </p:nvSpPr>
        <p:spPr>
          <a:xfrm>
            <a:off x="6565320" y="6419520"/>
            <a:ext cx="88416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4</a:t>
            </a:r>
            <a:endParaRPr lang="en-US" sz="1000" b="0" u="none" strike="noStrike">
              <a:solidFill>
                <a:srgbClr val="FFFFFF"/>
              </a:solidFill>
              <a:effectLst/>
              <a:uFillTx/>
              <a:latin typeface="Arial"/>
            </a:endParaRPr>
          </a:p>
        </p:txBody>
      </p:sp>
      <p:pic>
        <p:nvPicPr>
          <p:cNvPr id="3" name="Picture 2">
            <a:extLst>
              <a:ext uri="{FF2B5EF4-FFF2-40B4-BE49-F238E27FC236}">
                <a16:creationId xmlns:a16="http://schemas.microsoft.com/office/drawing/2014/main" id="{752F468A-4898-4239-C670-6E2EEC116E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6519" y="335183"/>
            <a:ext cx="5091313" cy="636187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 0"/>
          <p:cNvSpPr/>
          <p:nvPr/>
        </p:nvSpPr>
        <p:spPr>
          <a:xfrm>
            <a:off x="661320" y="550440"/>
            <a:ext cx="10868400" cy="442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600" b="1" u="none" strike="noStrike" dirty="0">
                <a:solidFill>
                  <a:srgbClr val="022740"/>
                </a:solidFill>
                <a:effectLst/>
                <a:uFillTx/>
                <a:latin typeface="Outfit Bold"/>
                <a:ea typeface="Outfit Bold"/>
              </a:rPr>
              <a:t>The 12-Step Measurement Framework</a:t>
            </a:r>
            <a:endParaRPr lang="en-US" sz="3600" b="0" u="none" strike="noStrike" dirty="0">
              <a:solidFill>
                <a:srgbClr val="022740"/>
              </a:solidFill>
              <a:effectLst/>
              <a:uFillTx/>
              <a:latin typeface="Arial"/>
            </a:endParaRPr>
          </a:p>
        </p:txBody>
      </p:sp>
      <p:sp>
        <p:nvSpPr>
          <p:cNvPr id="75" name="Text 1"/>
          <p:cNvSpPr/>
          <p:nvPr/>
        </p:nvSpPr>
        <p:spPr>
          <a:xfrm>
            <a:off x="661320" y="6155391"/>
            <a:ext cx="11477880" cy="1980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17000"/>
              </a:lnSpc>
              <a:tabLst>
                <a:tab pos="0" algn="l"/>
              </a:tabLst>
            </a:pPr>
            <a:r>
              <a:rPr lang="en-US" sz="1100" b="0" i="1" u="none" strike="noStrike" dirty="0">
                <a:solidFill>
                  <a:srgbClr val="4D4D4D"/>
                </a:solidFill>
                <a:effectLst/>
                <a:uFillTx/>
                <a:latin typeface="Outfit"/>
                <a:ea typeface="Outfit"/>
              </a:rPr>
              <a:t>Presenter: Sam</a:t>
            </a:r>
            <a:endParaRPr lang="en-US" sz="1100" b="0" u="none" strike="noStrike" dirty="0">
              <a:solidFill>
                <a:srgbClr val="FFFFFF"/>
              </a:solidFill>
              <a:effectLst/>
              <a:uFillTx/>
              <a:latin typeface="Arial"/>
            </a:endParaRPr>
          </a:p>
        </p:txBody>
      </p:sp>
      <p:sp>
        <p:nvSpPr>
          <p:cNvPr id="76" name="Text 2"/>
          <p:cNvSpPr/>
          <p:nvPr/>
        </p:nvSpPr>
        <p:spPr>
          <a:xfrm>
            <a:off x="11144880" y="6419520"/>
            <a:ext cx="87660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5</a:t>
            </a:r>
            <a:endParaRPr lang="en-US" sz="1000" b="0" u="none" strike="noStrike">
              <a:solidFill>
                <a:srgbClr val="FFFFFF"/>
              </a:solidFill>
              <a:effectLst/>
              <a:uFillTx/>
              <a:latin typeface="Arial"/>
            </a:endParaRPr>
          </a:p>
        </p:txBody>
      </p:sp>
      <p:pic>
        <p:nvPicPr>
          <p:cNvPr id="3" name="Picture 2">
            <a:extLst>
              <a:ext uri="{FF2B5EF4-FFF2-40B4-BE49-F238E27FC236}">
                <a16:creationId xmlns:a16="http://schemas.microsoft.com/office/drawing/2014/main" id="{24B5C983-FC51-45AA-4A70-F1F0922DFA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760" y="1086235"/>
            <a:ext cx="10862268" cy="49236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
            <a:extLst>
              <a:ext uri="{FF2B5EF4-FFF2-40B4-BE49-F238E27FC236}">
                <a16:creationId xmlns:a16="http://schemas.microsoft.com/office/drawing/2014/main" id="{358F1DC5-E967-DAF3-795D-2D10E1E16552}"/>
              </a:ext>
            </a:extLst>
          </p:cNvPr>
          <p:cNvSpPr/>
          <p:nvPr/>
        </p:nvSpPr>
        <p:spPr>
          <a:xfrm>
            <a:off x="637468" y="4977681"/>
            <a:ext cx="10868400" cy="617400"/>
          </a:xfrm>
          <a:prstGeom prst="roundRect">
            <a:avLst>
              <a:gd name="adj" fmla="val 40650"/>
            </a:avLst>
          </a:prstGeom>
          <a:solidFill>
            <a:srgbClr val="B6D6FC"/>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dirty="0">
              <a:solidFill>
                <a:srgbClr val="A8C7E2"/>
              </a:solidFill>
              <a:effectLst/>
              <a:uFillTx/>
              <a:latin typeface="Arial"/>
            </a:endParaRPr>
          </a:p>
        </p:txBody>
      </p:sp>
      <p:sp>
        <p:nvSpPr>
          <p:cNvPr id="77" name="Text 0"/>
          <p:cNvSpPr/>
          <p:nvPr/>
        </p:nvSpPr>
        <p:spPr>
          <a:xfrm>
            <a:off x="661320" y="575640"/>
            <a:ext cx="10868400" cy="5608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600" b="1" u="none" strike="noStrike" dirty="0">
                <a:solidFill>
                  <a:srgbClr val="022740"/>
                </a:solidFill>
                <a:effectLst/>
                <a:uFillTx/>
                <a:latin typeface="Outfit Bold"/>
                <a:ea typeface="Outfit Bold"/>
              </a:rPr>
              <a:t>Step 1: Program Objectives</a:t>
            </a:r>
            <a:endParaRPr lang="en-US" sz="3600" b="0" u="none" strike="noStrike" dirty="0">
              <a:solidFill>
                <a:srgbClr val="022740"/>
              </a:solidFill>
              <a:effectLst/>
              <a:uFillTx/>
              <a:latin typeface="Arial"/>
            </a:endParaRPr>
          </a:p>
        </p:txBody>
      </p:sp>
      <p:sp>
        <p:nvSpPr>
          <p:cNvPr id="78" name="Text 1"/>
          <p:cNvSpPr/>
          <p:nvPr/>
        </p:nvSpPr>
        <p:spPr>
          <a:xfrm>
            <a:off x="661320" y="1477800"/>
            <a:ext cx="11477880" cy="2797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0000"/>
              </a:lnSpc>
              <a:tabLst>
                <a:tab pos="0" algn="l"/>
              </a:tabLst>
            </a:pPr>
            <a:r>
              <a:rPr lang="en-US" sz="1400" b="0" u="none" strike="noStrike">
                <a:solidFill>
                  <a:srgbClr val="4D4D4D"/>
                </a:solidFill>
                <a:effectLst/>
                <a:uFillTx/>
                <a:latin typeface="Outfit"/>
                <a:ea typeface="Outfit"/>
              </a:rPr>
              <a:t>Possible objectives:</a:t>
            </a:r>
            <a:endParaRPr lang="en-US" sz="1400" b="0" u="none" strike="noStrike">
              <a:solidFill>
                <a:srgbClr val="FFFFFF"/>
              </a:solidFill>
              <a:effectLst/>
              <a:uFillTx/>
              <a:latin typeface="Arial"/>
            </a:endParaRPr>
          </a:p>
        </p:txBody>
      </p:sp>
      <p:sp>
        <p:nvSpPr>
          <p:cNvPr id="79" name="Shape 2"/>
          <p:cNvSpPr/>
          <p:nvPr/>
        </p:nvSpPr>
        <p:spPr>
          <a:xfrm>
            <a:off x="661320" y="2141640"/>
            <a:ext cx="2522160" cy="1251000"/>
          </a:xfrm>
          <a:prstGeom prst="roundRect">
            <a:avLst>
              <a:gd name="adj" fmla="val 21527"/>
            </a:avLst>
          </a:prstGeom>
          <a:solidFill>
            <a:srgbClr val="FFFFFF"/>
          </a:solidFill>
          <a:ln w="25399">
            <a:solidFill>
              <a:srgbClr val="B8CEDF"/>
            </a:solidFill>
            <a:round/>
          </a:ln>
          <a:effectLst>
            <a:outerShdw dist="28001"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80" name="Text 3"/>
          <p:cNvSpPr/>
          <p:nvPr/>
        </p:nvSpPr>
        <p:spPr>
          <a:xfrm>
            <a:off x="866520" y="2346480"/>
            <a:ext cx="2112120" cy="840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04000"/>
              </a:lnSpc>
              <a:tabLst>
                <a:tab pos="0" algn="l"/>
              </a:tabLst>
            </a:pPr>
            <a:r>
              <a:rPr lang="en-US" sz="1750" b="1" u="none" strike="noStrike">
                <a:solidFill>
                  <a:srgbClr val="4D4D4D"/>
                </a:solidFill>
                <a:effectLst/>
                <a:uFillTx/>
                <a:latin typeface="Outfit Bold"/>
                <a:ea typeface="Outfit Bold"/>
              </a:rPr>
              <a:t>Increase engagement or morale</a:t>
            </a:r>
            <a:endParaRPr lang="en-US" sz="1750" b="0" u="none" strike="noStrike">
              <a:solidFill>
                <a:srgbClr val="FFFFFF"/>
              </a:solidFill>
              <a:effectLst/>
              <a:uFillTx/>
              <a:latin typeface="Arial"/>
            </a:endParaRPr>
          </a:p>
        </p:txBody>
      </p:sp>
      <p:sp>
        <p:nvSpPr>
          <p:cNvPr id="81" name="Shape 4"/>
          <p:cNvSpPr/>
          <p:nvPr/>
        </p:nvSpPr>
        <p:spPr>
          <a:xfrm>
            <a:off x="3354480" y="2141640"/>
            <a:ext cx="2522160" cy="1251000"/>
          </a:xfrm>
          <a:prstGeom prst="roundRect">
            <a:avLst>
              <a:gd name="adj" fmla="val 21527"/>
            </a:avLst>
          </a:prstGeom>
          <a:solidFill>
            <a:srgbClr val="FFFFFF"/>
          </a:solidFill>
          <a:ln w="25399">
            <a:solidFill>
              <a:srgbClr val="B8CEDF"/>
            </a:solidFill>
            <a:round/>
          </a:ln>
          <a:effectLst>
            <a:outerShdw dist="28001"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82" name="Text 5"/>
          <p:cNvSpPr/>
          <p:nvPr/>
        </p:nvSpPr>
        <p:spPr>
          <a:xfrm>
            <a:off x="3559320" y="2346480"/>
            <a:ext cx="2112120" cy="560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04000"/>
              </a:lnSpc>
              <a:tabLst>
                <a:tab pos="0" algn="l"/>
              </a:tabLst>
            </a:pPr>
            <a:r>
              <a:rPr lang="en-US" sz="1750" b="1" u="none" strike="noStrike">
                <a:solidFill>
                  <a:srgbClr val="4D4D4D"/>
                </a:solidFill>
                <a:effectLst/>
                <a:uFillTx/>
                <a:latin typeface="Outfit Bold"/>
                <a:ea typeface="Outfit Bold"/>
              </a:rPr>
              <a:t>Strengthen culture and values</a:t>
            </a:r>
            <a:endParaRPr lang="en-US" sz="1750" b="0" u="none" strike="noStrike">
              <a:solidFill>
                <a:srgbClr val="FFFFFF"/>
              </a:solidFill>
              <a:effectLst/>
              <a:uFillTx/>
              <a:latin typeface="Arial"/>
            </a:endParaRPr>
          </a:p>
        </p:txBody>
      </p:sp>
      <p:sp>
        <p:nvSpPr>
          <p:cNvPr id="83" name="Shape 6"/>
          <p:cNvSpPr/>
          <p:nvPr/>
        </p:nvSpPr>
        <p:spPr>
          <a:xfrm>
            <a:off x="661320" y="3563640"/>
            <a:ext cx="2522160" cy="970560"/>
          </a:xfrm>
          <a:prstGeom prst="roundRect">
            <a:avLst>
              <a:gd name="adj" fmla="val 27747"/>
            </a:avLst>
          </a:prstGeom>
          <a:solidFill>
            <a:srgbClr val="FFFFFF"/>
          </a:solidFill>
          <a:ln w="25399">
            <a:solidFill>
              <a:srgbClr val="B8CEDF"/>
            </a:solidFill>
            <a:round/>
          </a:ln>
          <a:effectLst>
            <a:outerShdw dist="28001"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84" name="Text 7"/>
          <p:cNvSpPr/>
          <p:nvPr/>
        </p:nvSpPr>
        <p:spPr>
          <a:xfrm>
            <a:off x="866520" y="3768480"/>
            <a:ext cx="2112120" cy="2800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750" b="1" u="none" strike="noStrike">
                <a:solidFill>
                  <a:srgbClr val="4D4D4D"/>
                </a:solidFill>
                <a:effectLst/>
                <a:uFillTx/>
                <a:latin typeface="Outfit Bold"/>
                <a:ea typeface="Outfit Bold"/>
              </a:rPr>
              <a:t>Improve retention</a:t>
            </a:r>
            <a:endParaRPr lang="en-US" sz="1750" b="0" u="none" strike="noStrike">
              <a:solidFill>
                <a:srgbClr val="FFFFFF"/>
              </a:solidFill>
              <a:effectLst/>
              <a:uFillTx/>
              <a:latin typeface="Arial"/>
            </a:endParaRPr>
          </a:p>
        </p:txBody>
      </p:sp>
      <p:sp>
        <p:nvSpPr>
          <p:cNvPr id="85" name="Shape 8"/>
          <p:cNvSpPr/>
          <p:nvPr/>
        </p:nvSpPr>
        <p:spPr>
          <a:xfrm>
            <a:off x="3354480" y="3563640"/>
            <a:ext cx="2522160" cy="970560"/>
          </a:xfrm>
          <a:prstGeom prst="roundRect">
            <a:avLst>
              <a:gd name="adj" fmla="val 27747"/>
            </a:avLst>
          </a:prstGeom>
          <a:solidFill>
            <a:srgbClr val="FFFFFF"/>
          </a:solidFill>
          <a:ln w="25399">
            <a:solidFill>
              <a:srgbClr val="B8CEDF"/>
            </a:solidFill>
            <a:round/>
          </a:ln>
          <a:effectLst>
            <a:outerShdw dist="28001"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86" name="Text 9"/>
          <p:cNvSpPr/>
          <p:nvPr/>
        </p:nvSpPr>
        <p:spPr>
          <a:xfrm>
            <a:off x="3559320" y="3768480"/>
            <a:ext cx="2112120" cy="560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04000"/>
              </a:lnSpc>
              <a:tabLst>
                <a:tab pos="0" algn="l"/>
              </a:tabLst>
            </a:pPr>
            <a:r>
              <a:rPr lang="en-US" sz="1750" b="1" u="none" strike="noStrike">
                <a:solidFill>
                  <a:srgbClr val="4D4D4D"/>
                </a:solidFill>
                <a:effectLst/>
                <a:uFillTx/>
                <a:latin typeface="Outfit Bold"/>
                <a:ea typeface="Outfit Bold"/>
              </a:rPr>
              <a:t>Improve manager effectiveness</a:t>
            </a:r>
            <a:endParaRPr lang="en-US" sz="1750" b="0" u="none" strike="noStrike">
              <a:solidFill>
                <a:srgbClr val="FFFFFF"/>
              </a:solidFill>
              <a:effectLst/>
              <a:uFillTx/>
              <a:latin typeface="Arial"/>
            </a:endParaRPr>
          </a:p>
        </p:txBody>
      </p:sp>
      <p:sp>
        <p:nvSpPr>
          <p:cNvPr id="87" name="Shape 10"/>
          <p:cNvSpPr/>
          <p:nvPr/>
        </p:nvSpPr>
        <p:spPr>
          <a:xfrm>
            <a:off x="6321240" y="2141640"/>
            <a:ext cx="2522160" cy="970560"/>
          </a:xfrm>
          <a:prstGeom prst="roundRect">
            <a:avLst>
              <a:gd name="adj" fmla="val 27747"/>
            </a:avLst>
          </a:prstGeom>
          <a:solidFill>
            <a:srgbClr val="FFFFFF"/>
          </a:solidFill>
          <a:ln w="25399">
            <a:solidFill>
              <a:srgbClr val="B8CEDF"/>
            </a:solidFill>
            <a:round/>
          </a:ln>
          <a:effectLst>
            <a:outerShdw dist="28001"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88" name="Text 11"/>
          <p:cNvSpPr/>
          <p:nvPr/>
        </p:nvSpPr>
        <p:spPr>
          <a:xfrm>
            <a:off x="6526080" y="2346480"/>
            <a:ext cx="2112120" cy="560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04000"/>
              </a:lnSpc>
              <a:tabLst>
                <a:tab pos="0" algn="l"/>
              </a:tabLst>
            </a:pPr>
            <a:r>
              <a:rPr lang="en-US" sz="1750" b="1" u="none" strike="noStrike">
                <a:solidFill>
                  <a:srgbClr val="4D4D4D"/>
                </a:solidFill>
                <a:effectLst/>
                <a:uFillTx/>
                <a:latin typeface="Outfit Bold"/>
                <a:ea typeface="Outfit Bold"/>
              </a:rPr>
              <a:t>Encourage collaboration</a:t>
            </a:r>
            <a:endParaRPr lang="en-US" sz="1750" b="0" u="none" strike="noStrike">
              <a:solidFill>
                <a:srgbClr val="FFFFFF"/>
              </a:solidFill>
              <a:effectLst/>
              <a:uFillTx/>
              <a:latin typeface="Arial"/>
            </a:endParaRPr>
          </a:p>
        </p:txBody>
      </p:sp>
      <p:sp>
        <p:nvSpPr>
          <p:cNvPr id="89" name="Shape 12"/>
          <p:cNvSpPr/>
          <p:nvPr/>
        </p:nvSpPr>
        <p:spPr>
          <a:xfrm>
            <a:off x="9014040" y="2141640"/>
            <a:ext cx="2522160" cy="970560"/>
          </a:xfrm>
          <a:prstGeom prst="roundRect">
            <a:avLst>
              <a:gd name="adj" fmla="val 27747"/>
            </a:avLst>
          </a:prstGeom>
          <a:solidFill>
            <a:srgbClr val="FFFFFF"/>
          </a:solidFill>
          <a:ln w="25399">
            <a:solidFill>
              <a:srgbClr val="B8CEDF"/>
            </a:solidFill>
            <a:round/>
          </a:ln>
          <a:effectLst>
            <a:outerShdw dist="28001"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90" name="Text 13"/>
          <p:cNvSpPr/>
          <p:nvPr/>
        </p:nvSpPr>
        <p:spPr>
          <a:xfrm>
            <a:off x="9219240" y="2346480"/>
            <a:ext cx="2112120" cy="560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04000"/>
              </a:lnSpc>
              <a:tabLst>
                <a:tab pos="0" algn="l"/>
              </a:tabLst>
            </a:pPr>
            <a:r>
              <a:rPr lang="en-US" sz="1750" b="1" u="none" strike="noStrike">
                <a:solidFill>
                  <a:srgbClr val="4D4D4D"/>
                </a:solidFill>
                <a:effectLst/>
                <a:uFillTx/>
                <a:latin typeface="Outfit Bold"/>
                <a:ea typeface="Outfit Bold"/>
              </a:rPr>
              <a:t>Increase recognition consistency</a:t>
            </a:r>
            <a:endParaRPr lang="en-US" sz="1750" b="0" u="none" strike="noStrike">
              <a:solidFill>
                <a:srgbClr val="FFFFFF"/>
              </a:solidFill>
              <a:effectLst/>
              <a:uFillTx/>
              <a:latin typeface="Arial"/>
            </a:endParaRPr>
          </a:p>
        </p:txBody>
      </p:sp>
      <p:sp>
        <p:nvSpPr>
          <p:cNvPr id="91" name="Shape 14"/>
          <p:cNvSpPr/>
          <p:nvPr/>
        </p:nvSpPr>
        <p:spPr>
          <a:xfrm>
            <a:off x="6321240" y="3283200"/>
            <a:ext cx="2522160" cy="970560"/>
          </a:xfrm>
          <a:prstGeom prst="roundRect">
            <a:avLst>
              <a:gd name="adj" fmla="val 27747"/>
            </a:avLst>
          </a:prstGeom>
          <a:solidFill>
            <a:srgbClr val="FFFFFF"/>
          </a:solidFill>
          <a:ln w="25399">
            <a:solidFill>
              <a:srgbClr val="B8CEDF"/>
            </a:solidFill>
            <a:round/>
          </a:ln>
          <a:effectLst>
            <a:outerShdw dist="28001"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92" name="Text 15"/>
          <p:cNvSpPr/>
          <p:nvPr/>
        </p:nvSpPr>
        <p:spPr>
          <a:xfrm>
            <a:off x="6526080" y="3488040"/>
            <a:ext cx="2112120" cy="560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04000"/>
              </a:lnSpc>
              <a:tabLst>
                <a:tab pos="0" algn="l"/>
              </a:tabLst>
            </a:pPr>
            <a:r>
              <a:rPr lang="en-US" sz="1750" b="1" u="none" strike="noStrike">
                <a:solidFill>
                  <a:srgbClr val="4D4D4D"/>
                </a:solidFill>
                <a:effectLst/>
                <a:uFillTx/>
                <a:latin typeface="Outfit Bold"/>
                <a:ea typeface="Outfit Bold"/>
              </a:rPr>
              <a:t>Reach frontline or deskless employees</a:t>
            </a:r>
            <a:endParaRPr lang="en-US" sz="1750" b="0" u="none" strike="noStrike">
              <a:solidFill>
                <a:srgbClr val="FFFFFF"/>
              </a:solidFill>
              <a:effectLst/>
              <a:uFillTx/>
              <a:latin typeface="Arial"/>
            </a:endParaRPr>
          </a:p>
        </p:txBody>
      </p:sp>
      <p:sp>
        <p:nvSpPr>
          <p:cNvPr id="93" name="Shape 16"/>
          <p:cNvSpPr/>
          <p:nvPr/>
        </p:nvSpPr>
        <p:spPr>
          <a:xfrm>
            <a:off x="9014040" y="3283200"/>
            <a:ext cx="2522160" cy="970560"/>
          </a:xfrm>
          <a:prstGeom prst="roundRect">
            <a:avLst>
              <a:gd name="adj" fmla="val 27747"/>
            </a:avLst>
          </a:prstGeom>
          <a:solidFill>
            <a:srgbClr val="FFFFFF"/>
          </a:solidFill>
          <a:ln w="25399">
            <a:solidFill>
              <a:srgbClr val="B8CEDF"/>
            </a:solidFill>
            <a:round/>
          </a:ln>
          <a:effectLst>
            <a:outerShdw dist="28001"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94" name="Text 17"/>
          <p:cNvSpPr/>
          <p:nvPr/>
        </p:nvSpPr>
        <p:spPr>
          <a:xfrm>
            <a:off x="9219240" y="3488040"/>
            <a:ext cx="2112120" cy="560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04000"/>
              </a:lnSpc>
              <a:tabLst>
                <a:tab pos="0" algn="l"/>
              </a:tabLst>
            </a:pPr>
            <a:r>
              <a:rPr lang="en-US" sz="1750" b="1" u="none" strike="noStrike">
                <a:solidFill>
                  <a:srgbClr val="4D4D4D"/>
                </a:solidFill>
                <a:effectLst/>
                <a:uFillTx/>
                <a:latin typeface="Outfit Bold"/>
                <a:ea typeface="Outfit Bold"/>
              </a:rPr>
              <a:t>Reinforce strategic behaviors</a:t>
            </a:r>
            <a:endParaRPr lang="en-US" sz="1750" b="0" u="none" strike="noStrike">
              <a:solidFill>
                <a:srgbClr val="FFFFFF"/>
              </a:solidFill>
              <a:effectLst/>
              <a:uFillTx/>
              <a:latin typeface="Arial"/>
            </a:endParaRPr>
          </a:p>
        </p:txBody>
      </p:sp>
      <p:pic>
        <p:nvPicPr>
          <p:cNvPr id="96" name="Image 0"/>
          <p:cNvPicPr/>
          <p:nvPr/>
        </p:nvPicPr>
        <p:blipFill>
          <a:blip r:embed="rId3"/>
          <a:stretch/>
        </p:blipFill>
        <p:spPr>
          <a:xfrm>
            <a:off x="1021714" y="5081040"/>
            <a:ext cx="498742" cy="387000"/>
          </a:xfrm>
          <a:prstGeom prst="rect">
            <a:avLst/>
          </a:prstGeom>
          <a:noFill/>
          <a:ln w="0">
            <a:noFill/>
          </a:ln>
        </p:spPr>
      </p:pic>
      <p:sp>
        <p:nvSpPr>
          <p:cNvPr id="97" name="Text 19"/>
          <p:cNvSpPr/>
          <p:nvPr/>
        </p:nvSpPr>
        <p:spPr>
          <a:xfrm>
            <a:off x="1606387" y="5100481"/>
            <a:ext cx="10715040" cy="2797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0000"/>
              </a:lnSpc>
              <a:tabLst>
                <a:tab pos="0" algn="l"/>
              </a:tabLst>
            </a:pPr>
            <a:r>
              <a:rPr lang="en-US" b="0" u="none" strike="noStrike" dirty="0">
                <a:solidFill>
                  <a:srgbClr val="022740"/>
                </a:solidFill>
                <a:effectLst/>
                <a:uFillTx/>
                <a:latin typeface="Outfit"/>
                <a:ea typeface="Outfit"/>
              </a:rPr>
              <a:t>What are the three most important outcomes for your program?</a:t>
            </a:r>
            <a:endParaRPr lang="en-US" b="0" u="none" strike="noStrike" dirty="0">
              <a:solidFill>
                <a:srgbClr val="022740"/>
              </a:solidFill>
              <a:effectLst/>
              <a:uFillTx/>
              <a:latin typeface="Arial"/>
            </a:endParaRPr>
          </a:p>
        </p:txBody>
      </p:sp>
      <p:sp>
        <p:nvSpPr>
          <p:cNvPr id="98" name="Text 20"/>
          <p:cNvSpPr/>
          <p:nvPr/>
        </p:nvSpPr>
        <p:spPr>
          <a:xfrm>
            <a:off x="661320" y="5803920"/>
            <a:ext cx="11477880" cy="2797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0000"/>
              </a:lnSpc>
              <a:tabLst>
                <a:tab pos="0" algn="l"/>
              </a:tabLst>
            </a:pPr>
            <a:r>
              <a:rPr lang="en-US" sz="1400" b="0" i="1" u="none" strike="noStrike">
                <a:solidFill>
                  <a:srgbClr val="4D4D4D"/>
                </a:solidFill>
                <a:effectLst/>
                <a:uFillTx/>
                <a:latin typeface="Outfit"/>
                <a:ea typeface="Outfit"/>
              </a:rPr>
              <a:t>Presenter: Sam</a:t>
            </a:r>
            <a:endParaRPr lang="en-US" sz="1400" b="0" u="none" strike="noStrike">
              <a:solidFill>
                <a:srgbClr val="FFFFFF"/>
              </a:solidFill>
              <a:effectLst/>
              <a:uFillTx/>
              <a:latin typeface="Arial"/>
            </a:endParaRPr>
          </a:p>
        </p:txBody>
      </p:sp>
      <p:sp>
        <p:nvSpPr>
          <p:cNvPr id="99" name="Text 21"/>
          <p:cNvSpPr/>
          <p:nvPr/>
        </p:nvSpPr>
        <p:spPr>
          <a:xfrm>
            <a:off x="11141640" y="6419520"/>
            <a:ext cx="87948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6</a:t>
            </a:r>
            <a:endParaRPr lang="en-US" sz="1000" b="0" u="none" strike="noStrike">
              <a:solidFill>
                <a:srgbClr val="FFFFFF"/>
              </a:solidFill>
              <a:effectLst/>
              <a:uFillTx/>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ext 0"/>
          <p:cNvSpPr/>
          <p:nvPr/>
        </p:nvSpPr>
        <p:spPr>
          <a:xfrm>
            <a:off x="661320" y="956520"/>
            <a:ext cx="10868400" cy="5904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600" b="1" u="none" strike="noStrike" dirty="0">
                <a:solidFill>
                  <a:srgbClr val="022740"/>
                </a:solidFill>
                <a:effectLst/>
                <a:uFillTx/>
                <a:latin typeface="Outfit Bold"/>
                <a:ea typeface="Outfit Bold"/>
              </a:rPr>
              <a:t>Objectives and KPIs</a:t>
            </a:r>
            <a:endParaRPr lang="en-US" sz="3600" b="0" u="none" strike="noStrike" dirty="0">
              <a:solidFill>
                <a:srgbClr val="022740"/>
              </a:solidFill>
              <a:effectLst/>
              <a:uFillTx/>
              <a:latin typeface="Arial"/>
            </a:endParaRPr>
          </a:p>
        </p:txBody>
      </p:sp>
      <p:sp>
        <p:nvSpPr>
          <p:cNvPr id="101" name="Text 1"/>
          <p:cNvSpPr/>
          <p:nvPr/>
        </p:nvSpPr>
        <p:spPr>
          <a:xfrm>
            <a:off x="661320" y="1925280"/>
            <a:ext cx="11477880" cy="3020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3000"/>
              </a:lnSpc>
              <a:tabLst>
                <a:tab pos="0" algn="l"/>
              </a:tabLst>
            </a:pPr>
            <a:r>
              <a:rPr lang="en-US" sz="1450" b="0" u="none" strike="noStrike">
                <a:solidFill>
                  <a:srgbClr val="4D4D4D"/>
                </a:solidFill>
                <a:effectLst/>
                <a:uFillTx/>
                <a:latin typeface="Outfit"/>
                <a:ea typeface="Outfit"/>
              </a:rPr>
              <a:t>Measure progress toward the objective rather than every number available.</a:t>
            </a:r>
            <a:endParaRPr lang="en-US" sz="1450" b="0" u="none" strike="noStrike">
              <a:solidFill>
                <a:srgbClr val="FFFFFF"/>
              </a:solidFill>
              <a:effectLst/>
              <a:uFillTx/>
              <a:latin typeface="Arial"/>
            </a:endParaRPr>
          </a:p>
        </p:txBody>
      </p:sp>
      <p:graphicFrame>
        <p:nvGraphicFramePr>
          <p:cNvPr id="102" name="Table 0"/>
          <p:cNvGraphicFramePr/>
          <p:nvPr/>
        </p:nvGraphicFramePr>
        <p:xfrm>
          <a:off x="661320" y="2440080"/>
          <a:ext cx="10868400" cy="2733840"/>
        </p:xfrm>
        <a:graphic>
          <a:graphicData uri="http://schemas.openxmlformats.org/drawingml/2006/table">
            <a:tbl>
              <a:tblPr/>
              <a:tblGrid>
                <a:gridCol w="5434200">
                  <a:extLst>
                    <a:ext uri="{9D8B030D-6E8A-4147-A177-3AD203B41FA5}">
                      <a16:colId xmlns:a16="http://schemas.microsoft.com/office/drawing/2014/main" val="20000"/>
                    </a:ext>
                  </a:extLst>
                </a:gridCol>
                <a:gridCol w="5434200">
                  <a:extLst>
                    <a:ext uri="{9D8B030D-6E8A-4147-A177-3AD203B41FA5}">
                      <a16:colId xmlns:a16="http://schemas.microsoft.com/office/drawing/2014/main" val="20001"/>
                    </a:ext>
                  </a:extLst>
                </a:gridCol>
              </a:tblGrid>
              <a:tr h="545040">
                <a:tc>
                  <a:txBody>
                    <a:bodyPr/>
                    <a:lstStyle/>
                    <a:p>
                      <a:pPr defTabSz="914400">
                        <a:lnSpc>
                          <a:spcPct val="100000"/>
                        </a:lnSpc>
                        <a:tabLst>
                          <a:tab pos="0" algn="l"/>
                        </a:tabLst>
                      </a:pPr>
                      <a:r>
                        <a:rPr lang="en-US" sz="1450" b="1" u="none" strike="noStrike" dirty="0">
                          <a:solidFill>
                            <a:srgbClr val="FFFFFF"/>
                          </a:solidFill>
                          <a:effectLst/>
                          <a:uFillTx/>
                          <a:latin typeface="Outfit"/>
                          <a:ea typeface="Outfit"/>
                        </a:rPr>
                        <a:t>Objective</a:t>
                      </a:r>
                      <a:endParaRPr lang="en-US" sz="1450" b="0" u="none" strike="noStrike" dirty="0">
                        <a:solidFill>
                          <a:srgbClr val="FFFFFF"/>
                        </a:solidFill>
                        <a:effectLst/>
                        <a:uFillTx/>
                        <a:latin typeface="Arial"/>
                      </a:endParaRPr>
                    </a:p>
                  </a:txBody>
                  <a:tcPr marL="189000" marR="189000" marT="6120" marB="6120" anchor="ctr">
                    <a:lnL w="12240">
                      <a:solidFill>
                        <a:srgbClr val="B8CEDF"/>
                      </a:solidFill>
                      <a:prstDash val="solid"/>
                    </a:lnL>
                    <a:lnR w="12240">
                      <a:solidFill>
                        <a:srgbClr val="1469A6"/>
                      </a:solidFill>
                      <a:prstDash val="solid"/>
                    </a:lnR>
                    <a:lnT w="12240">
                      <a:solidFill>
                        <a:srgbClr val="B8CEDF"/>
                      </a:solidFill>
                      <a:prstDash val="solid"/>
                    </a:lnT>
                    <a:lnB w="12240">
                      <a:solidFill>
                        <a:srgbClr val="B8CEDF"/>
                      </a:solidFill>
                      <a:prstDash val="solid"/>
                    </a:lnB>
                    <a:solidFill>
                      <a:srgbClr val="1469A6"/>
                    </a:solidFill>
                  </a:tcPr>
                </a:tc>
                <a:tc>
                  <a:txBody>
                    <a:bodyPr/>
                    <a:lstStyle/>
                    <a:p>
                      <a:pPr defTabSz="914400">
                        <a:lnSpc>
                          <a:spcPct val="100000"/>
                        </a:lnSpc>
                        <a:tabLst>
                          <a:tab pos="0" algn="l"/>
                        </a:tabLst>
                      </a:pPr>
                      <a:r>
                        <a:rPr lang="en-US" sz="1450" b="1" u="none" strike="noStrike">
                          <a:solidFill>
                            <a:srgbClr val="FFFFFF"/>
                          </a:solidFill>
                          <a:effectLst/>
                          <a:uFillTx/>
                          <a:latin typeface="Outfit"/>
                          <a:ea typeface="Outfit"/>
                        </a:rPr>
                        <a:t>Starting KPI</a:t>
                      </a:r>
                      <a:endParaRPr lang="en-US" sz="1450" b="0" u="none" strike="noStrike">
                        <a:solidFill>
                          <a:srgbClr val="FFFFFF"/>
                        </a:solidFill>
                        <a:effectLst/>
                        <a:uFillTx/>
                        <a:latin typeface="Arial"/>
                      </a:endParaRPr>
                    </a:p>
                  </a:txBody>
                  <a:tcPr marL="189000" marR="189000" marT="6120" marB="6120" anchor="ctr">
                    <a:lnL w="12240">
                      <a:solidFill>
                        <a:srgbClr val="1469A6"/>
                      </a:solidFill>
                      <a:prstDash val="solid"/>
                    </a:lnL>
                    <a:lnR w="12240">
                      <a:solidFill>
                        <a:srgbClr val="B8CEDF"/>
                      </a:solidFill>
                      <a:prstDash val="solid"/>
                    </a:lnR>
                    <a:lnT w="12240">
                      <a:solidFill>
                        <a:srgbClr val="B8CEDF"/>
                      </a:solidFill>
                      <a:prstDash val="solid"/>
                    </a:lnT>
                    <a:lnB w="12240">
                      <a:solidFill>
                        <a:srgbClr val="B8CEDF"/>
                      </a:solidFill>
                      <a:prstDash val="solid"/>
                    </a:lnB>
                    <a:solidFill>
                      <a:srgbClr val="1469A6"/>
                    </a:solidFill>
                  </a:tcPr>
                </a:tc>
                <a:extLst>
                  <a:ext uri="{0D108BD9-81ED-4DB2-BD59-A6C34878D82A}">
                    <a16:rowId xmlns:a16="http://schemas.microsoft.com/office/drawing/2014/main" val="10000"/>
                  </a:ext>
                </a:extLst>
              </a:tr>
              <a:tr h="547920">
                <a:tc>
                  <a:txBody>
                    <a:bodyPr/>
                    <a:lstStyle/>
                    <a:p>
                      <a:pPr defTabSz="914400">
                        <a:lnSpc>
                          <a:spcPct val="100000"/>
                        </a:lnSpc>
                        <a:tabLst>
                          <a:tab pos="0" algn="l"/>
                        </a:tabLst>
                      </a:pPr>
                      <a:r>
                        <a:rPr lang="en-US" sz="1450" b="0" u="none" strike="noStrike">
                          <a:solidFill>
                            <a:srgbClr val="4D4D4D"/>
                          </a:solidFill>
                          <a:effectLst/>
                          <a:uFillTx/>
                          <a:latin typeface="Outfit"/>
                          <a:ea typeface="Outfit"/>
                        </a:rPr>
                        <a:t>Increase employees giving recognition</a:t>
                      </a:r>
                      <a:endParaRPr lang="en-US" sz="1450" b="0" u="none" strike="noStrike">
                        <a:solidFill>
                          <a:srgbClr val="FFFFFF"/>
                        </a:solidFill>
                        <a:effectLst/>
                        <a:uFillTx/>
                        <a:latin typeface="Arial"/>
                      </a:endParaRPr>
                    </a:p>
                  </a:txBody>
                  <a:tcPr marL="189000" marR="189000" marT="6120" marB="6120" anchor="ctr">
                    <a:lnL w="12240">
                      <a:solidFill>
                        <a:srgbClr val="B8CEDF"/>
                      </a:solidFill>
                      <a:prstDash val="solid"/>
                    </a:lnL>
                    <a:lnR w="12240">
                      <a:solidFill>
                        <a:srgbClr val="FFFFFF"/>
                      </a:solidFill>
                      <a:prstDash val="solid"/>
                    </a:lnR>
                    <a:lnT w="12240">
                      <a:solidFill>
                        <a:srgbClr val="B8CEDF"/>
                      </a:solidFill>
                      <a:prstDash val="solid"/>
                    </a:lnT>
                    <a:lnB w="12240">
                      <a:solidFill>
                        <a:srgbClr val="B8CEDF"/>
                      </a:solidFill>
                      <a:prstDash val="solid"/>
                    </a:lnB>
                    <a:noFill/>
                  </a:tcPr>
                </a:tc>
                <a:tc>
                  <a:txBody>
                    <a:bodyPr/>
                    <a:lstStyle/>
                    <a:p>
                      <a:pPr defTabSz="914400">
                        <a:lnSpc>
                          <a:spcPct val="100000"/>
                        </a:lnSpc>
                        <a:tabLst>
                          <a:tab pos="0" algn="l"/>
                        </a:tabLst>
                      </a:pPr>
                      <a:r>
                        <a:rPr lang="en-US" sz="1450" b="0" u="none" strike="noStrike">
                          <a:solidFill>
                            <a:srgbClr val="4D4D4D"/>
                          </a:solidFill>
                          <a:effectLst/>
                          <a:uFillTx/>
                          <a:latin typeface="Outfit"/>
                          <a:ea typeface="Outfit"/>
                        </a:rPr>
                        <a:t>Sender RES</a:t>
                      </a:r>
                      <a:endParaRPr lang="en-US" sz="1450" b="0" u="none" strike="noStrike">
                        <a:solidFill>
                          <a:srgbClr val="FFFFFF"/>
                        </a:solidFill>
                        <a:effectLst/>
                        <a:uFillTx/>
                        <a:latin typeface="Arial"/>
                      </a:endParaRPr>
                    </a:p>
                  </a:txBody>
                  <a:tcPr marL="189000" marR="189000" marT="6120" marB="6120" anchor="ctr">
                    <a:lnL w="12240">
                      <a:solidFill>
                        <a:srgbClr val="FFFFFF"/>
                      </a:solidFill>
                      <a:prstDash val="solid"/>
                    </a:lnL>
                    <a:lnR w="12240">
                      <a:solidFill>
                        <a:srgbClr val="B8CEDF"/>
                      </a:solidFill>
                      <a:prstDash val="solid"/>
                    </a:lnR>
                    <a:lnT w="12240">
                      <a:solidFill>
                        <a:srgbClr val="B8CEDF"/>
                      </a:solidFill>
                      <a:prstDash val="solid"/>
                    </a:lnT>
                    <a:lnB w="12240">
                      <a:solidFill>
                        <a:srgbClr val="B8CEDF"/>
                      </a:solidFill>
                      <a:prstDash val="solid"/>
                    </a:lnB>
                    <a:noFill/>
                  </a:tcPr>
                </a:tc>
                <a:extLst>
                  <a:ext uri="{0D108BD9-81ED-4DB2-BD59-A6C34878D82A}">
                    <a16:rowId xmlns:a16="http://schemas.microsoft.com/office/drawing/2014/main" val="10001"/>
                  </a:ext>
                </a:extLst>
              </a:tr>
              <a:tr h="547920">
                <a:tc>
                  <a:txBody>
                    <a:bodyPr/>
                    <a:lstStyle/>
                    <a:p>
                      <a:pPr defTabSz="914400">
                        <a:lnSpc>
                          <a:spcPct val="100000"/>
                        </a:lnSpc>
                        <a:tabLst>
                          <a:tab pos="0" algn="l"/>
                        </a:tabLst>
                      </a:pPr>
                      <a:r>
                        <a:rPr lang="en-US" sz="1450" b="0" u="none" strike="noStrike">
                          <a:solidFill>
                            <a:srgbClr val="4D4D4D"/>
                          </a:solidFill>
                          <a:effectLst/>
                          <a:uFillTx/>
                          <a:latin typeface="Outfit"/>
                          <a:ea typeface="Outfit"/>
                        </a:rPr>
                        <a:t>Increase employees receiving recognition</a:t>
                      </a:r>
                      <a:endParaRPr lang="en-US" sz="1450" b="0" u="none" strike="noStrike">
                        <a:solidFill>
                          <a:srgbClr val="FFFFFF"/>
                        </a:solidFill>
                        <a:effectLst/>
                        <a:uFillTx/>
                        <a:latin typeface="Arial"/>
                      </a:endParaRPr>
                    </a:p>
                  </a:txBody>
                  <a:tcPr marL="189000" marR="189000" marT="6120" marB="6120" anchor="ctr">
                    <a:lnL w="12240">
                      <a:solidFill>
                        <a:srgbClr val="B8CEDF"/>
                      </a:solidFill>
                      <a:prstDash val="solid"/>
                    </a:lnL>
                    <a:lnR w="12240">
                      <a:solidFill>
                        <a:srgbClr val="FFFFFF"/>
                      </a:solidFill>
                      <a:prstDash val="solid"/>
                    </a:lnR>
                    <a:lnT w="12240">
                      <a:solidFill>
                        <a:srgbClr val="B8CEDF"/>
                      </a:solidFill>
                      <a:prstDash val="solid"/>
                    </a:lnT>
                    <a:lnB w="12240">
                      <a:solidFill>
                        <a:srgbClr val="B8CEDF"/>
                      </a:solidFill>
                      <a:prstDash val="solid"/>
                    </a:lnB>
                    <a:noFill/>
                  </a:tcPr>
                </a:tc>
                <a:tc>
                  <a:txBody>
                    <a:bodyPr/>
                    <a:lstStyle/>
                    <a:p>
                      <a:pPr defTabSz="914400">
                        <a:lnSpc>
                          <a:spcPct val="100000"/>
                        </a:lnSpc>
                        <a:tabLst>
                          <a:tab pos="0" algn="l"/>
                        </a:tabLst>
                      </a:pPr>
                      <a:r>
                        <a:rPr lang="en-US" sz="1450" b="0" u="none" strike="noStrike">
                          <a:solidFill>
                            <a:srgbClr val="4D4D4D"/>
                          </a:solidFill>
                          <a:effectLst/>
                          <a:uFillTx/>
                          <a:latin typeface="Outfit"/>
                          <a:ea typeface="Outfit"/>
                        </a:rPr>
                        <a:t>Recipient RES</a:t>
                      </a:r>
                      <a:endParaRPr lang="en-US" sz="1450" b="0" u="none" strike="noStrike">
                        <a:solidFill>
                          <a:srgbClr val="FFFFFF"/>
                        </a:solidFill>
                        <a:effectLst/>
                        <a:uFillTx/>
                        <a:latin typeface="Arial"/>
                      </a:endParaRPr>
                    </a:p>
                  </a:txBody>
                  <a:tcPr marL="189000" marR="189000" marT="6120" marB="6120" anchor="ctr">
                    <a:lnL w="12240">
                      <a:solidFill>
                        <a:srgbClr val="FFFFFF"/>
                      </a:solidFill>
                      <a:prstDash val="solid"/>
                    </a:lnL>
                    <a:lnR w="12240">
                      <a:solidFill>
                        <a:srgbClr val="B8CEDF"/>
                      </a:solidFill>
                      <a:prstDash val="solid"/>
                    </a:lnR>
                    <a:lnT w="12240">
                      <a:solidFill>
                        <a:srgbClr val="B8CEDF"/>
                      </a:solidFill>
                      <a:prstDash val="solid"/>
                    </a:lnT>
                    <a:lnB w="12240">
                      <a:solidFill>
                        <a:srgbClr val="B8CEDF"/>
                      </a:solidFill>
                      <a:prstDash val="solid"/>
                    </a:lnB>
                    <a:noFill/>
                  </a:tcPr>
                </a:tc>
                <a:extLst>
                  <a:ext uri="{0D108BD9-81ED-4DB2-BD59-A6C34878D82A}">
                    <a16:rowId xmlns:a16="http://schemas.microsoft.com/office/drawing/2014/main" val="10002"/>
                  </a:ext>
                </a:extLst>
              </a:tr>
              <a:tr h="547920">
                <a:tc>
                  <a:txBody>
                    <a:bodyPr/>
                    <a:lstStyle/>
                    <a:p>
                      <a:pPr defTabSz="914400">
                        <a:lnSpc>
                          <a:spcPct val="100000"/>
                        </a:lnSpc>
                        <a:tabLst>
                          <a:tab pos="0" algn="l"/>
                        </a:tabLst>
                      </a:pPr>
                      <a:r>
                        <a:rPr lang="en-US" sz="1450" b="0" u="none" strike="noStrike">
                          <a:solidFill>
                            <a:srgbClr val="4D4D4D"/>
                          </a:solidFill>
                          <a:effectLst/>
                          <a:uFillTx/>
                          <a:latin typeface="Outfit"/>
                          <a:ea typeface="Outfit"/>
                        </a:rPr>
                        <a:t>Increase manager participation</a:t>
                      </a:r>
                      <a:endParaRPr lang="en-US" sz="1450" b="0" u="none" strike="noStrike">
                        <a:solidFill>
                          <a:srgbClr val="FFFFFF"/>
                        </a:solidFill>
                        <a:effectLst/>
                        <a:uFillTx/>
                        <a:latin typeface="Arial"/>
                      </a:endParaRPr>
                    </a:p>
                  </a:txBody>
                  <a:tcPr marL="189000" marR="189000" marT="6120" marB="6120" anchor="ctr">
                    <a:lnL w="12240">
                      <a:solidFill>
                        <a:srgbClr val="B8CEDF"/>
                      </a:solidFill>
                      <a:prstDash val="solid"/>
                    </a:lnL>
                    <a:lnR w="12240">
                      <a:solidFill>
                        <a:srgbClr val="FFFFFF"/>
                      </a:solidFill>
                      <a:prstDash val="solid"/>
                    </a:lnR>
                    <a:lnT w="12240">
                      <a:solidFill>
                        <a:srgbClr val="B8CEDF"/>
                      </a:solidFill>
                      <a:prstDash val="solid"/>
                    </a:lnT>
                    <a:lnB w="12240">
                      <a:solidFill>
                        <a:srgbClr val="B8CEDF"/>
                      </a:solidFill>
                      <a:prstDash val="solid"/>
                    </a:lnB>
                    <a:noFill/>
                  </a:tcPr>
                </a:tc>
                <a:tc>
                  <a:txBody>
                    <a:bodyPr/>
                    <a:lstStyle/>
                    <a:p>
                      <a:pPr defTabSz="914400">
                        <a:lnSpc>
                          <a:spcPct val="100000"/>
                        </a:lnSpc>
                        <a:tabLst>
                          <a:tab pos="0" algn="l"/>
                        </a:tabLst>
                      </a:pPr>
                      <a:r>
                        <a:rPr lang="en-US" sz="1450" b="0" u="none" strike="noStrike">
                          <a:solidFill>
                            <a:srgbClr val="4D4D4D"/>
                          </a:solidFill>
                          <a:effectLst/>
                          <a:uFillTx/>
                          <a:latin typeface="Outfit"/>
                          <a:ea typeface="Outfit"/>
                        </a:rPr>
                        <a:t>Manager Sender RES</a:t>
                      </a:r>
                      <a:endParaRPr lang="en-US" sz="1450" b="0" u="none" strike="noStrike">
                        <a:solidFill>
                          <a:srgbClr val="FFFFFF"/>
                        </a:solidFill>
                        <a:effectLst/>
                        <a:uFillTx/>
                        <a:latin typeface="Arial"/>
                      </a:endParaRPr>
                    </a:p>
                  </a:txBody>
                  <a:tcPr marL="189000" marR="189000" marT="6120" marB="6120" anchor="ctr">
                    <a:lnL w="12240">
                      <a:solidFill>
                        <a:srgbClr val="FFFFFF"/>
                      </a:solidFill>
                      <a:prstDash val="solid"/>
                    </a:lnL>
                    <a:lnR w="12240">
                      <a:solidFill>
                        <a:srgbClr val="B8CEDF"/>
                      </a:solidFill>
                      <a:prstDash val="solid"/>
                    </a:lnR>
                    <a:lnT w="12240">
                      <a:solidFill>
                        <a:srgbClr val="B8CEDF"/>
                      </a:solidFill>
                      <a:prstDash val="solid"/>
                    </a:lnT>
                    <a:lnB w="12240">
                      <a:solidFill>
                        <a:srgbClr val="B8CEDF"/>
                      </a:solidFill>
                      <a:prstDash val="solid"/>
                    </a:lnB>
                    <a:noFill/>
                  </a:tcPr>
                </a:tc>
                <a:extLst>
                  <a:ext uri="{0D108BD9-81ED-4DB2-BD59-A6C34878D82A}">
                    <a16:rowId xmlns:a16="http://schemas.microsoft.com/office/drawing/2014/main" val="10003"/>
                  </a:ext>
                </a:extLst>
              </a:tr>
              <a:tr h="545040">
                <a:tc>
                  <a:txBody>
                    <a:bodyPr/>
                    <a:lstStyle/>
                    <a:p>
                      <a:pPr defTabSz="914400">
                        <a:lnSpc>
                          <a:spcPct val="100000"/>
                        </a:lnSpc>
                        <a:tabLst>
                          <a:tab pos="0" algn="l"/>
                        </a:tabLst>
                      </a:pPr>
                      <a:r>
                        <a:rPr lang="en-US" sz="1450" b="0" u="none" strike="noStrike">
                          <a:solidFill>
                            <a:srgbClr val="4D4D4D"/>
                          </a:solidFill>
                          <a:effectLst/>
                          <a:uFillTx/>
                          <a:latin typeface="Outfit"/>
                          <a:ea typeface="Outfit"/>
                        </a:rPr>
                        <a:t>Increase program adoption</a:t>
                      </a:r>
                      <a:endParaRPr lang="en-US" sz="1450" b="0" u="none" strike="noStrike">
                        <a:solidFill>
                          <a:srgbClr val="FFFFFF"/>
                        </a:solidFill>
                        <a:effectLst/>
                        <a:uFillTx/>
                        <a:latin typeface="Arial"/>
                      </a:endParaRPr>
                    </a:p>
                  </a:txBody>
                  <a:tcPr marL="189000" marR="189000" marT="6120" marB="6120" anchor="ctr">
                    <a:lnL w="12240">
                      <a:solidFill>
                        <a:srgbClr val="B8CEDF"/>
                      </a:solidFill>
                      <a:prstDash val="solid"/>
                    </a:lnL>
                    <a:lnR w="12240">
                      <a:solidFill>
                        <a:srgbClr val="FFFFFF"/>
                      </a:solidFill>
                      <a:prstDash val="solid"/>
                    </a:lnR>
                    <a:lnT w="12240">
                      <a:solidFill>
                        <a:srgbClr val="B8CEDF"/>
                      </a:solidFill>
                      <a:prstDash val="solid"/>
                    </a:lnT>
                    <a:lnB w="12240">
                      <a:solidFill>
                        <a:srgbClr val="B8CEDF"/>
                      </a:solidFill>
                      <a:prstDash val="solid"/>
                    </a:lnB>
                    <a:noFill/>
                  </a:tcPr>
                </a:tc>
                <a:tc>
                  <a:txBody>
                    <a:bodyPr/>
                    <a:lstStyle/>
                    <a:p>
                      <a:pPr defTabSz="914400">
                        <a:lnSpc>
                          <a:spcPct val="100000"/>
                        </a:lnSpc>
                        <a:tabLst>
                          <a:tab pos="0" algn="l"/>
                        </a:tabLst>
                      </a:pPr>
                      <a:r>
                        <a:rPr lang="en-US" sz="1450" b="0" u="none" strike="noStrike" dirty="0">
                          <a:solidFill>
                            <a:srgbClr val="4D4D4D"/>
                          </a:solidFill>
                          <a:effectLst/>
                          <a:uFillTx/>
                          <a:latin typeface="Outfit"/>
                          <a:ea typeface="Outfit"/>
                        </a:rPr>
                        <a:t>Active User Rate or Monthly Active Users</a:t>
                      </a:r>
                      <a:endParaRPr lang="en-US" sz="1450" b="0" u="none" strike="noStrike" dirty="0">
                        <a:solidFill>
                          <a:srgbClr val="FFFFFF"/>
                        </a:solidFill>
                        <a:effectLst/>
                        <a:uFillTx/>
                        <a:latin typeface="Arial"/>
                      </a:endParaRPr>
                    </a:p>
                  </a:txBody>
                  <a:tcPr marL="189000" marR="189000" marT="6120" marB="6120" anchor="ctr">
                    <a:lnL w="12240">
                      <a:solidFill>
                        <a:srgbClr val="FFFFFF"/>
                      </a:solidFill>
                      <a:prstDash val="solid"/>
                    </a:lnL>
                    <a:lnR w="12240">
                      <a:solidFill>
                        <a:srgbClr val="B8CEDF"/>
                      </a:solidFill>
                      <a:prstDash val="solid"/>
                    </a:lnR>
                    <a:lnT w="12240">
                      <a:solidFill>
                        <a:srgbClr val="B8CEDF"/>
                      </a:solidFill>
                      <a:prstDash val="solid"/>
                    </a:lnT>
                    <a:lnB w="12240">
                      <a:solidFill>
                        <a:srgbClr val="B8CEDF"/>
                      </a:solidFill>
                      <a:prstDash val="solid"/>
                    </a:lnB>
                    <a:noFill/>
                  </a:tcPr>
                </a:tc>
                <a:extLst>
                  <a:ext uri="{0D108BD9-81ED-4DB2-BD59-A6C34878D82A}">
                    <a16:rowId xmlns:a16="http://schemas.microsoft.com/office/drawing/2014/main" val="10004"/>
                  </a:ext>
                </a:extLst>
              </a:tr>
            </a:tbl>
          </a:graphicData>
        </a:graphic>
      </p:graphicFrame>
      <p:sp>
        <p:nvSpPr>
          <p:cNvPr id="103" name="Text 2"/>
          <p:cNvSpPr/>
          <p:nvPr/>
        </p:nvSpPr>
        <p:spPr>
          <a:xfrm>
            <a:off x="661320" y="5400720"/>
            <a:ext cx="11477880" cy="3020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3000"/>
              </a:lnSpc>
              <a:tabLst>
                <a:tab pos="0" algn="l"/>
              </a:tabLst>
            </a:pPr>
            <a:r>
              <a:rPr lang="en-US" sz="1450" b="0" i="1" u="none" strike="noStrike">
                <a:solidFill>
                  <a:srgbClr val="4D4D4D"/>
                </a:solidFill>
                <a:effectLst/>
                <a:uFillTx/>
                <a:latin typeface="Outfit"/>
                <a:ea typeface="Outfit"/>
              </a:rPr>
              <a:t>Presenter: Sam</a:t>
            </a:r>
            <a:endParaRPr lang="en-US" sz="1450" b="0" u="none" strike="noStrike">
              <a:solidFill>
                <a:srgbClr val="FFFFFF"/>
              </a:solidFill>
              <a:effectLst/>
              <a:uFillTx/>
              <a:latin typeface="Arial"/>
            </a:endParaRPr>
          </a:p>
        </p:txBody>
      </p:sp>
      <p:sp>
        <p:nvSpPr>
          <p:cNvPr id="104" name="Text 3"/>
          <p:cNvSpPr/>
          <p:nvPr/>
        </p:nvSpPr>
        <p:spPr>
          <a:xfrm>
            <a:off x="11147040" y="6419520"/>
            <a:ext cx="87444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7</a:t>
            </a:r>
            <a:endParaRPr lang="en-US" sz="1000" b="0" u="none" strike="noStrike">
              <a:solidFill>
                <a:srgbClr val="FFFFFF"/>
              </a:solidFill>
              <a:effectLst/>
              <a:uFillTx/>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 0"/>
          <p:cNvSpPr/>
          <p:nvPr/>
        </p:nvSpPr>
        <p:spPr>
          <a:xfrm>
            <a:off x="661320" y="1275480"/>
            <a:ext cx="10868400" cy="5904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600" b="1" u="none" strike="noStrike" dirty="0">
                <a:solidFill>
                  <a:srgbClr val="022740"/>
                </a:solidFill>
                <a:effectLst/>
                <a:uFillTx/>
                <a:latin typeface="Outfit Bold"/>
                <a:ea typeface="Outfit Bold"/>
              </a:rPr>
              <a:t>Step 2: Program Adoption</a:t>
            </a:r>
            <a:endParaRPr lang="en-US" sz="3600" b="0" u="none" strike="noStrike" dirty="0">
              <a:solidFill>
                <a:srgbClr val="022740"/>
              </a:solidFill>
              <a:effectLst/>
              <a:uFillTx/>
              <a:latin typeface="Arial"/>
            </a:endParaRPr>
          </a:p>
        </p:txBody>
      </p:sp>
      <p:sp>
        <p:nvSpPr>
          <p:cNvPr id="106" name="Shape 1"/>
          <p:cNvSpPr/>
          <p:nvPr/>
        </p:nvSpPr>
        <p:spPr>
          <a:xfrm>
            <a:off x="525240" y="2149560"/>
            <a:ext cx="5475600" cy="1447920"/>
          </a:xfrm>
          <a:prstGeom prst="roundRect">
            <a:avLst>
              <a:gd name="adj" fmla="val 31325"/>
            </a:avLst>
          </a:prstGeom>
          <a:solidFill>
            <a:srgbClr val="1469A6"/>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07" name="Text 2"/>
          <p:cNvSpPr/>
          <p:nvPr/>
        </p:nvSpPr>
        <p:spPr>
          <a:xfrm>
            <a:off x="714240" y="2338560"/>
            <a:ext cx="509760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FFFFFF"/>
                </a:solidFill>
                <a:effectLst/>
                <a:uFillTx/>
                <a:latin typeface="Outfit Bold"/>
                <a:ea typeface="Outfit Bold"/>
              </a:rPr>
              <a:t>Active User Rate</a:t>
            </a:r>
            <a:endParaRPr lang="en-US" sz="1850" b="0" u="none" strike="noStrike">
              <a:solidFill>
                <a:srgbClr val="FFFFFF"/>
              </a:solidFill>
              <a:effectLst/>
              <a:uFillTx/>
              <a:latin typeface="Arial"/>
            </a:endParaRPr>
          </a:p>
        </p:txBody>
      </p:sp>
      <p:sp>
        <p:nvSpPr>
          <p:cNvPr id="108" name="Text 3"/>
          <p:cNvSpPr/>
          <p:nvPr/>
        </p:nvSpPr>
        <p:spPr>
          <a:xfrm>
            <a:off x="714240" y="2823120"/>
            <a:ext cx="5097600" cy="604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33000"/>
              </a:lnSpc>
              <a:tabLst>
                <a:tab pos="0" algn="l"/>
              </a:tabLst>
            </a:pPr>
            <a:r>
              <a:rPr lang="en-US" sz="1450" b="0" u="none" strike="noStrike">
                <a:solidFill>
                  <a:srgbClr val="FFFFFF"/>
                </a:solidFill>
                <a:effectLst/>
                <a:uFillTx/>
                <a:latin typeface="Outfit"/>
                <a:ea typeface="Outfit"/>
              </a:rPr>
              <a:t>The percentage of eligible employees who have activated or accessed the program.</a:t>
            </a:r>
            <a:endParaRPr lang="en-US" sz="1450" b="0" u="none" strike="noStrike">
              <a:solidFill>
                <a:srgbClr val="FFFFFF"/>
              </a:solidFill>
              <a:effectLst/>
              <a:uFillTx/>
              <a:latin typeface="Arial"/>
            </a:endParaRPr>
          </a:p>
        </p:txBody>
      </p:sp>
      <p:sp>
        <p:nvSpPr>
          <p:cNvPr id="109" name="Text 4"/>
          <p:cNvSpPr/>
          <p:nvPr/>
        </p:nvSpPr>
        <p:spPr>
          <a:xfrm>
            <a:off x="6332760" y="2338560"/>
            <a:ext cx="520344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1568A6"/>
                </a:solidFill>
                <a:effectLst/>
                <a:uFillTx/>
                <a:latin typeface="Outfit Bold"/>
                <a:ea typeface="Outfit Bold"/>
              </a:rPr>
              <a:t>Monthly Active Users</a:t>
            </a:r>
            <a:endParaRPr lang="en-US" sz="1850" b="0" u="none" strike="noStrike">
              <a:solidFill>
                <a:srgbClr val="FFFFFF"/>
              </a:solidFill>
              <a:effectLst/>
              <a:uFillTx/>
              <a:latin typeface="Arial"/>
            </a:endParaRPr>
          </a:p>
        </p:txBody>
      </p:sp>
      <p:sp>
        <p:nvSpPr>
          <p:cNvPr id="110" name="Text 5"/>
          <p:cNvSpPr/>
          <p:nvPr/>
        </p:nvSpPr>
        <p:spPr>
          <a:xfrm>
            <a:off x="6332760" y="2823120"/>
            <a:ext cx="5203440" cy="604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33000"/>
              </a:lnSpc>
              <a:tabLst>
                <a:tab pos="0" algn="l"/>
              </a:tabLst>
            </a:pPr>
            <a:r>
              <a:rPr lang="en-US" sz="1450" b="0" u="none" strike="noStrike">
                <a:solidFill>
                  <a:srgbClr val="4D4D4D"/>
                </a:solidFill>
                <a:effectLst/>
                <a:uFillTx/>
                <a:latin typeface="Outfit"/>
                <a:ea typeface="Outfit"/>
              </a:rPr>
              <a:t>The percentage of eligible employees who logged in during the month.</a:t>
            </a:r>
            <a:endParaRPr lang="en-US" sz="1450" b="0" u="none" strike="noStrike">
              <a:solidFill>
                <a:srgbClr val="FFFFFF"/>
              </a:solidFill>
              <a:effectLst/>
              <a:uFillTx/>
              <a:latin typeface="Arial"/>
            </a:endParaRPr>
          </a:p>
        </p:txBody>
      </p:sp>
      <p:sp>
        <p:nvSpPr>
          <p:cNvPr id="111" name="Shape 6"/>
          <p:cNvSpPr/>
          <p:nvPr/>
        </p:nvSpPr>
        <p:spPr>
          <a:xfrm>
            <a:off x="661320" y="3810600"/>
            <a:ext cx="10868400" cy="1058040"/>
          </a:xfrm>
          <a:prstGeom prst="roundRect">
            <a:avLst>
              <a:gd name="adj" fmla="val 26789"/>
            </a:avLst>
          </a:prstGeom>
          <a:solidFill>
            <a:srgbClr val="D2E8F9"/>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pic>
        <p:nvPicPr>
          <p:cNvPr id="112" name="Image 0"/>
          <p:cNvPicPr/>
          <p:nvPr/>
        </p:nvPicPr>
        <p:blipFill>
          <a:blip r:embed="rId3"/>
          <a:stretch/>
        </p:blipFill>
        <p:spPr>
          <a:xfrm>
            <a:off x="850320" y="4078080"/>
            <a:ext cx="235800" cy="188640"/>
          </a:xfrm>
          <a:prstGeom prst="rect">
            <a:avLst/>
          </a:prstGeom>
          <a:noFill/>
          <a:ln w="0">
            <a:noFill/>
          </a:ln>
        </p:spPr>
      </p:pic>
      <p:sp>
        <p:nvSpPr>
          <p:cNvPr id="113" name="Text 7"/>
          <p:cNvSpPr/>
          <p:nvPr/>
        </p:nvSpPr>
        <p:spPr>
          <a:xfrm>
            <a:off x="1275840" y="4046760"/>
            <a:ext cx="10065240" cy="604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33000"/>
              </a:lnSpc>
              <a:tabLst>
                <a:tab pos="0" algn="l"/>
              </a:tabLst>
            </a:pPr>
            <a:r>
              <a:rPr lang="en-US" sz="1450" b="0" u="none" strike="noStrike">
                <a:solidFill>
                  <a:srgbClr val="000000"/>
                </a:solidFill>
                <a:effectLst/>
                <a:uFillTx/>
                <a:latin typeface="Outfit"/>
                <a:ea typeface="Outfit"/>
              </a:rPr>
              <a:t>Employees cannot participate in a program they have not adopted, but access alone does not show meaningful recognition activity.</a:t>
            </a:r>
            <a:endParaRPr lang="en-US" sz="1450" b="0" u="none" strike="noStrike">
              <a:solidFill>
                <a:srgbClr val="FFFFFF"/>
              </a:solidFill>
              <a:effectLst/>
              <a:uFillTx/>
              <a:latin typeface="Arial"/>
            </a:endParaRPr>
          </a:p>
        </p:txBody>
      </p:sp>
      <p:sp>
        <p:nvSpPr>
          <p:cNvPr id="114" name="Text 8"/>
          <p:cNvSpPr/>
          <p:nvPr/>
        </p:nvSpPr>
        <p:spPr>
          <a:xfrm>
            <a:off x="661320" y="5081400"/>
            <a:ext cx="11477880" cy="3020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3000"/>
              </a:lnSpc>
              <a:tabLst>
                <a:tab pos="0" algn="l"/>
              </a:tabLst>
            </a:pPr>
            <a:r>
              <a:rPr lang="en-US" sz="1450" b="0" i="1" u="none" strike="noStrike">
                <a:solidFill>
                  <a:srgbClr val="4D4D4D"/>
                </a:solidFill>
                <a:effectLst/>
                <a:uFillTx/>
                <a:latin typeface="Outfit"/>
                <a:ea typeface="Outfit"/>
              </a:rPr>
              <a:t>Presenter: Sam</a:t>
            </a:r>
            <a:endParaRPr lang="en-US" sz="1450" b="0" u="none" strike="noStrike">
              <a:solidFill>
                <a:srgbClr val="FFFFFF"/>
              </a:solidFill>
              <a:effectLst/>
              <a:uFillTx/>
              <a:latin typeface="Arial"/>
            </a:endParaRPr>
          </a:p>
        </p:txBody>
      </p:sp>
      <p:sp>
        <p:nvSpPr>
          <p:cNvPr id="115" name="Text 9"/>
          <p:cNvSpPr/>
          <p:nvPr/>
        </p:nvSpPr>
        <p:spPr>
          <a:xfrm>
            <a:off x="11143440" y="6419520"/>
            <a:ext cx="87768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8</a:t>
            </a:r>
            <a:endParaRPr lang="en-US" sz="1000" b="0" u="none" strike="noStrike">
              <a:solidFill>
                <a:srgbClr val="FFFFFF"/>
              </a:solidFill>
              <a:effectLst/>
              <a:uFillTx/>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ext 0"/>
          <p:cNvSpPr/>
          <p:nvPr/>
        </p:nvSpPr>
        <p:spPr>
          <a:xfrm>
            <a:off x="661320" y="1204560"/>
            <a:ext cx="10868400" cy="5904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600" b="1" u="none" strike="noStrike" dirty="0">
                <a:solidFill>
                  <a:srgbClr val="022740"/>
                </a:solidFill>
                <a:effectLst/>
                <a:uFillTx/>
                <a:latin typeface="Outfit Bold"/>
                <a:ea typeface="Outfit Bold"/>
              </a:rPr>
              <a:t>Monthly Active Users and Sender RES</a:t>
            </a:r>
            <a:endParaRPr lang="en-US" sz="3600" b="0" u="none" strike="noStrike" dirty="0">
              <a:solidFill>
                <a:srgbClr val="022740"/>
              </a:solidFill>
              <a:effectLst/>
              <a:uFillTx/>
              <a:latin typeface="Arial"/>
            </a:endParaRPr>
          </a:p>
        </p:txBody>
      </p:sp>
      <p:sp>
        <p:nvSpPr>
          <p:cNvPr id="117" name="Shape 1"/>
          <p:cNvSpPr/>
          <p:nvPr/>
        </p:nvSpPr>
        <p:spPr>
          <a:xfrm>
            <a:off x="525240" y="2079000"/>
            <a:ext cx="5475600" cy="1920240"/>
          </a:xfrm>
          <a:prstGeom prst="roundRect">
            <a:avLst>
              <a:gd name="adj" fmla="val 23619"/>
            </a:avLst>
          </a:prstGeom>
          <a:solidFill>
            <a:srgbClr val="1469A6"/>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18" name="Text 2"/>
          <p:cNvSpPr/>
          <p:nvPr/>
        </p:nvSpPr>
        <p:spPr>
          <a:xfrm>
            <a:off x="714240" y="2268000"/>
            <a:ext cx="509760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FFFFFF"/>
                </a:solidFill>
                <a:effectLst/>
                <a:uFillTx/>
                <a:latin typeface="Outfit Bold"/>
                <a:ea typeface="Outfit Bold"/>
              </a:rPr>
              <a:t>Monthly Active Users</a:t>
            </a:r>
            <a:endParaRPr lang="en-US" sz="1850" b="0" u="none" strike="noStrike">
              <a:solidFill>
                <a:srgbClr val="FFFFFF"/>
              </a:solidFill>
              <a:effectLst/>
              <a:uFillTx/>
              <a:latin typeface="Arial"/>
            </a:endParaRPr>
          </a:p>
        </p:txBody>
      </p:sp>
      <p:sp>
        <p:nvSpPr>
          <p:cNvPr id="119" name="Text 3"/>
          <p:cNvSpPr/>
          <p:nvPr/>
        </p:nvSpPr>
        <p:spPr>
          <a:xfrm>
            <a:off x="714240" y="2752200"/>
            <a:ext cx="5097600" cy="1077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33000"/>
              </a:lnSpc>
              <a:spcAft>
                <a:spcPts val="1301"/>
              </a:spcAft>
              <a:tabLst>
                <a:tab pos="0" algn="l"/>
              </a:tabLst>
            </a:pPr>
            <a:r>
              <a:rPr lang="en-US" sz="1450" b="1" u="none" strike="noStrike">
                <a:solidFill>
                  <a:srgbClr val="FFFFFF"/>
                </a:solidFill>
                <a:effectLst/>
                <a:uFillTx/>
                <a:latin typeface="Outfit Bold"/>
                <a:ea typeface="Outfit Bold"/>
              </a:rPr>
              <a:t>"Are employees accessing the platform?"</a:t>
            </a:r>
            <a:endParaRPr lang="en-US" sz="1450" b="0" u="none" strike="noStrike">
              <a:solidFill>
                <a:srgbClr val="FFFFFF"/>
              </a:solidFill>
              <a:effectLst/>
              <a:uFillTx/>
              <a:latin typeface="Arial"/>
            </a:endParaRPr>
          </a:p>
          <a:p>
            <a:pPr>
              <a:lnSpc>
                <a:spcPct val="133000"/>
              </a:lnSpc>
              <a:tabLst>
                <a:tab pos="0" algn="l"/>
              </a:tabLst>
            </a:pPr>
            <a:r>
              <a:rPr lang="en-US" sz="1450" b="0" u="none" strike="noStrike">
                <a:solidFill>
                  <a:srgbClr val="FFFFFF"/>
                </a:solidFill>
                <a:effectLst/>
                <a:uFillTx/>
                <a:latin typeface="Outfit"/>
                <a:ea typeface="Outfit"/>
              </a:rPr>
              <a:t>Activities may include viewing, reacting, nominating, surveying, completing a Challenge, or redeeming.</a:t>
            </a:r>
            <a:endParaRPr lang="en-US" sz="1450" b="0" u="none" strike="noStrike">
              <a:solidFill>
                <a:srgbClr val="FFFFFF"/>
              </a:solidFill>
              <a:effectLst/>
              <a:uFillTx/>
              <a:latin typeface="Arial"/>
            </a:endParaRPr>
          </a:p>
        </p:txBody>
      </p:sp>
      <p:sp>
        <p:nvSpPr>
          <p:cNvPr id="120" name="Text 4"/>
          <p:cNvSpPr/>
          <p:nvPr/>
        </p:nvSpPr>
        <p:spPr>
          <a:xfrm>
            <a:off x="6332760" y="2268000"/>
            <a:ext cx="520344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1568A6"/>
                </a:solidFill>
                <a:effectLst/>
                <a:uFillTx/>
                <a:latin typeface="Outfit Bold"/>
                <a:ea typeface="Outfit Bold"/>
              </a:rPr>
              <a:t>Sender RES</a:t>
            </a:r>
            <a:endParaRPr lang="en-US" sz="1850" b="0" u="none" strike="noStrike">
              <a:solidFill>
                <a:srgbClr val="FFFFFF"/>
              </a:solidFill>
              <a:effectLst/>
              <a:uFillTx/>
              <a:latin typeface="Arial"/>
            </a:endParaRPr>
          </a:p>
        </p:txBody>
      </p:sp>
      <p:sp>
        <p:nvSpPr>
          <p:cNvPr id="121" name="Text 5"/>
          <p:cNvSpPr/>
          <p:nvPr/>
        </p:nvSpPr>
        <p:spPr>
          <a:xfrm>
            <a:off x="6332760" y="2752200"/>
            <a:ext cx="5203440" cy="1077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33000"/>
              </a:lnSpc>
              <a:spcAft>
                <a:spcPts val="1301"/>
              </a:spcAft>
              <a:tabLst>
                <a:tab pos="0" algn="l"/>
              </a:tabLst>
            </a:pPr>
            <a:r>
              <a:rPr lang="en-US" sz="1450" b="1" u="none" strike="noStrike">
                <a:solidFill>
                  <a:srgbClr val="4D4D4D"/>
                </a:solidFill>
                <a:effectLst/>
                <a:uFillTx/>
                <a:latin typeface="Outfit Bold"/>
                <a:ea typeface="Outfit Bold"/>
              </a:rPr>
              <a:t>"Are employees actively giving recognition?"</a:t>
            </a:r>
            <a:endParaRPr lang="en-US" sz="1450" b="0" u="none" strike="noStrike">
              <a:solidFill>
                <a:srgbClr val="FFFFFF"/>
              </a:solidFill>
              <a:effectLst/>
              <a:uFillTx/>
              <a:latin typeface="Arial"/>
            </a:endParaRPr>
          </a:p>
          <a:p>
            <a:pPr>
              <a:lnSpc>
                <a:spcPct val="133000"/>
              </a:lnSpc>
              <a:tabLst>
                <a:tab pos="0" algn="l"/>
              </a:tabLst>
            </a:pPr>
            <a:r>
              <a:rPr lang="en-US" sz="1450" b="0" u="none" strike="noStrike">
                <a:solidFill>
                  <a:srgbClr val="4D4D4D"/>
                </a:solidFill>
                <a:effectLst/>
                <a:uFillTx/>
                <a:latin typeface="Outfit"/>
                <a:ea typeface="Outfit"/>
              </a:rPr>
              <a:t>Counts active employees who sent at least one recognition during the period.</a:t>
            </a:r>
            <a:endParaRPr lang="en-US" sz="1450" b="0" u="none" strike="noStrike">
              <a:solidFill>
                <a:srgbClr val="FFFFFF"/>
              </a:solidFill>
              <a:effectLst/>
              <a:uFillTx/>
              <a:latin typeface="Arial"/>
            </a:endParaRPr>
          </a:p>
        </p:txBody>
      </p:sp>
      <p:sp>
        <p:nvSpPr>
          <p:cNvPr id="122" name="Text 6"/>
          <p:cNvSpPr/>
          <p:nvPr/>
        </p:nvSpPr>
        <p:spPr>
          <a:xfrm>
            <a:off x="945000" y="4424760"/>
            <a:ext cx="11194560" cy="3020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3000"/>
              </a:lnSpc>
              <a:tabLst>
                <a:tab pos="0" algn="l"/>
              </a:tabLst>
            </a:pPr>
            <a:r>
              <a:rPr lang="en-US" sz="1450" b="0" u="none" strike="noStrike">
                <a:solidFill>
                  <a:srgbClr val="4D4D4D"/>
                </a:solidFill>
                <a:effectLst/>
                <a:uFillTx/>
                <a:latin typeface="Outfit"/>
                <a:ea typeface="Outfit"/>
              </a:rPr>
              <a:t>These metrics answer different questions.</a:t>
            </a:r>
            <a:endParaRPr lang="en-US" sz="1450" b="0" u="none" strike="noStrike">
              <a:solidFill>
                <a:srgbClr val="FFFFFF"/>
              </a:solidFill>
              <a:effectLst/>
              <a:uFillTx/>
              <a:latin typeface="Arial"/>
            </a:endParaRPr>
          </a:p>
        </p:txBody>
      </p:sp>
      <p:sp>
        <p:nvSpPr>
          <p:cNvPr id="123" name="Shape 7"/>
          <p:cNvSpPr/>
          <p:nvPr/>
        </p:nvSpPr>
        <p:spPr>
          <a:xfrm>
            <a:off x="661320" y="4212000"/>
            <a:ext cx="25200" cy="727200"/>
          </a:xfrm>
          <a:prstGeom prst="roundRect">
            <a:avLst>
              <a:gd name="adj" fmla="val 50001"/>
            </a:avLst>
          </a:prstGeom>
          <a:solidFill>
            <a:srgbClr val="1568A6"/>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24" name="Text 8"/>
          <p:cNvSpPr/>
          <p:nvPr/>
        </p:nvSpPr>
        <p:spPr>
          <a:xfrm>
            <a:off x="661320" y="5152320"/>
            <a:ext cx="11477880" cy="3020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3000"/>
              </a:lnSpc>
              <a:tabLst>
                <a:tab pos="0" algn="l"/>
              </a:tabLst>
            </a:pPr>
            <a:r>
              <a:rPr lang="en-US" sz="1450" b="0" i="1" u="none" strike="noStrike">
                <a:solidFill>
                  <a:srgbClr val="4D4D4D"/>
                </a:solidFill>
                <a:effectLst/>
                <a:uFillTx/>
                <a:latin typeface="Outfit"/>
                <a:ea typeface="Outfit"/>
              </a:rPr>
              <a:t>Presenter: Sam</a:t>
            </a:r>
            <a:endParaRPr lang="en-US" sz="1450" b="0" u="none" strike="noStrike">
              <a:solidFill>
                <a:srgbClr val="FFFFFF"/>
              </a:solidFill>
              <a:effectLst/>
              <a:uFillTx/>
              <a:latin typeface="Arial"/>
            </a:endParaRPr>
          </a:p>
        </p:txBody>
      </p:sp>
      <p:sp>
        <p:nvSpPr>
          <p:cNvPr id="125" name="Text 9"/>
          <p:cNvSpPr/>
          <p:nvPr/>
        </p:nvSpPr>
        <p:spPr>
          <a:xfrm>
            <a:off x="11141640" y="6419520"/>
            <a:ext cx="87948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9</a:t>
            </a:r>
            <a:endParaRPr lang="en-US" sz="1000" b="0" u="none" strike="noStrike">
              <a:solidFill>
                <a:srgbClr val="FFFFFF"/>
              </a:solidFill>
              <a:effectLst/>
              <a:uFillTx/>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Text 0"/>
          <p:cNvSpPr/>
          <p:nvPr/>
        </p:nvSpPr>
        <p:spPr>
          <a:xfrm>
            <a:off x="661320" y="746280"/>
            <a:ext cx="6296400" cy="442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600" b="1" u="none" strike="noStrike" dirty="0">
                <a:solidFill>
                  <a:srgbClr val="022740"/>
                </a:solidFill>
                <a:effectLst/>
                <a:uFillTx/>
                <a:latin typeface="Outfit Bold"/>
                <a:ea typeface="Outfit Bold"/>
              </a:rPr>
              <a:t>Feature Adoption</a:t>
            </a:r>
            <a:endParaRPr lang="en-US" sz="3600" b="0" u="none" strike="noStrike" dirty="0">
              <a:solidFill>
                <a:srgbClr val="022740"/>
              </a:solidFill>
              <a:effectLst/>
              <a:uFillTx/>
              <a:latin typeface="Arial"/>
            </a:endParaRPr>
          </a:p>
        </p:txBody>
      </p:sp>
      <p:sp>
        <p:nvSpPr>
          <p:cNvPr id="128" name="Text 1"/>
          <p:cNvSpPr/>
          <p:nvPr/>
        </p:nvSpPr>
        <p:spPr>
          <a:xfrm>
            <a:off x="661320" y="1348560"/>
            <a:ext cx="6906240" cy="1980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17000"/>
              </a:lnSpc>
              <a:tabLst>
                <a:tab pos="0" algn="l"/>
              </a:tabLst>
            </a:pPr>
            <a:r>
              <a:rPr lang="en-US" sz="1600" b="0" u="none" strike="noStrike" dirty="0">
                <a:solidFill>
                  <a:srgbClr val="4D4D4D"/>
                </a:solidFill>
                <a:effectLst/>
                <a:uFillTx/>
                <a:latin typeface="Outfit"/>
                <a:ea typeface="Outfit"/>
              </a:rPr>
              <a:t>Track the program components you intentionally offer:</a:t>
            </a:r>
            <a:endParaRPr lang="en-US" sz="1600" b="0" u="none" strike="noStrike" dirty="0">
              <a:solidFill>
                <a:srgbClr val="FFFFFF"/>
              </a:solidFill>
              <a:effectLst/>
              <a:uFillTx/>
              <a:latin typeface="Arial"/>
            </a:endParaRPr>
          </a:p>
        </p:txBody>
      </p:sp>
      <p:pic>
        <p:nvPicPr>
          <p:cNvPr id="129" name="Image 1"/>
          <p:cNvPicPr/>
          <p:nvPr/>
        </p:nvPicPr>
        <p:blipFill>
          <a:blip>
            <a:extLst>
              <a:ext uri="{96DAC541-7B7A-43D3-8B79-37D633B846F1}">
                <asvg:svgBlip xmlns:asvg="http://schemas.microsoft.com/office/drawing/2016/SVG/main" r:embed="rId3"/>
              </a:ext>
            </a:extLst>
          </a:blip>
          <a:stretch/>
        </p:blipFill>
        <p:spPr>
          <a:xfrm>
            <a:off x="661320" y="1666800"/>
            <a:ext cx="353880" cy="353880"/>
          </a:xfrm>
          <a:prstGeom prst="rect">
            <a:avLst/>
          </a:prstGeom>
          <a:noFill/>
          <a:ln w="0">
            <a:noFill/>
          </a:ln>
        </p:spPr>
      </p:pic>
      <p:sp>
        <p:nvSpPr>
          <p:cNvPr id="130" name="Text 2"/>
          <p:cNvSpPr/>
          <p:nvPr/>
        </p:nvSpPr>
        <p:spPr>
          <a:xfrm>
            <a:off x="661320" y="2153880"/>
            <a:ext cx="6296400" cy="2210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350" b="1" u="none" strike="noStrike">
                <a:solidFill>
                  <a:srgbClr val="4D4D4D"/>
                </a:solidFill>
                <a:effectLst/>
                <a:uFillTx/>
                <a:latin typeface="Outfit Bold"/>
                <a:ea typeface="Outfit Bold"/>
              </a:rPr>
              <a:t>Peer &amp; Manager Recognition</a:t>
            </a:r>
            <a:endParaRPr lang="en-US" sz="1350" b="0" u="none" strike="noStrike">
              <a:solidFill>
                <a:srgbClr val="FFFFFF"/>
              </a:solidFill>
              <a:effectLst/>
              <a:uFillTx/>
              <a:latin typeface="Arial"/>
            </a:endParaRPr>
          </a:p>
        </p:txBody>
      </p:sp>
      <p:sp>
        <p:nvSpPr>
          <p:cNvPr id="131" name="Text 3"/>
          <p:cNvSpPr/>
          <p:nvPr/>
        </p:nvSpPr>
        <p:spPr>
          <a:xfrm>
            <a:off x="661320" y="2439000"/>
            <a:ext cx="6296400" cy="1980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17000"/>
              </a:lnSpc>
              <a:tabLst>
                <a:tab pos="0" algn="l"/>
              </a:tabLst>
            </a:pPr>
            <a:r>
              <a:rPr lang="en-US" sz="1200" b="0" u="none" strike="noStrike">
                <a:solidFill>
                  <a:srgbClr val="4D4D4D"/>
                </a:solidFill>
                <a:effectLst/>
                <a:uFillTx/>
                <a:latin typeface="Outfit"/>
                <a:ea typeface="Outfit"/>
              </a:rPr>
              <a:t>Badges and milestones</a:t>
            </a:r>
            <a:endParaRPr lang="en-US" sz="1200" b="0" u="none" strike="noStrike">
              <a:solidFill>
                <a:srgbClr val="FFFFFF"/>
              </a:solidFill>
              <a:effectLst/>
              <a:uFillTx/>
              <a:latin typeface="Arial"/>
            </a:endParaRPr>
          </a:p>
        </p:txBody>
      </p:sp>
      <p:pic>
        <p:nvPicPr>
          <p:cNvPr id="132" name="Image 2"/>
          <p:cNvPicPr/>
          <p:nvPr/>
        </p:nvPicPr>
        <p:blipFill>
          <a:blip>
            <a:extLst>
              <a:ext uri="{96DAC541-7B7A-43D3-8B79-37D633B846F1}">
                <asvg:svgBlip xmlns:asvg="http://schemas.microsoft.com/office/drawing/2016/SVG/main" r:embed="rId4"/>
              </a:ext>
            </a:extLst>
          </a:blip>
          <a:stretch/>
        </p:blipFill>
        <p:spPr>
          <a:xfrm>
            <a:off x="661320" y="2850120"/>
            <a:ext cx="353880" cy="353880"/>
          </a:xfrm>
          <a:prstGeom prst="rect">
            <a:avLst/>
          </a:prstGeom>
          <a:noFill/>
          <a:ln w="0">
            <a:noFill/>
          </a:ln>
        </p:spPr>
      </p:pic>
      <p:sp>
        <p:nvSpPr>
          <p:cNvPr id="133" name="Text 4"/>
          <p:cNvSpPr/>
          <p:nvPr/>
        </p:nvSpPr>
        <p:spPr>
          <a:xfrm>
            <a:off x="661320" y="3337560"/>
            <a:ext cx="6296400" cy="2210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350" b="1" u="none" strike="noStrike">
                <a:solidFill>
                  <a:srgbClr val="4D4D4D"/>
                </a:solidFill>
                <a:effectLst/>
                <a:uFillTx/>
                <a:latin typeface="Outfit Bold"/>
                <a:ea typeface="Outfit Bold"/>
              </a:rPr>
              <a:t>Nominations &amp; Challenges</a:t>
            </a:r>
            <a:endParaRPr lang="en-US" sz="1350" b="0" u="none" strike="noStrike">
              <a:solidFill>
                <a:srgbClr val="FFFFFF"/>
              </a:solidFill>
              <a:effectLst/>
              <a:uFillTx/>
              <a:latin typeface="Arial"/>
            </a:endParaRPr>
          </a:p>
        </p:txBody>
      </p:sp>
      <p:sp>
        <p:nvSpPr>
          <p:cNvPr id="134" name="Text 5"/>
          <p:cNvSpPr/>
          <p:nvPr/>
        </p:nvSpPr>
        <p:spPr>
          <a:xfrm>
            <a:off x="661320" y="3622680"/>
            <a:ext cx="6296400" cy="1980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17000"/>
              </a:lnSpc>
              <a:tabLst>
                <a:tab pos="0" algn="l"/>
              </a:tabLst>
            </a:pPr>
            <a:r>
              <a:rPr lang="en-US" sz="1200" b="0" u="none" strike="noStrike" dirty="0">
                <a:solidFill>
                  <a:srgbClr val="4D4D4D"/>
                </a:solidFill>
                <a:effectLst/>
                <a:uFillTx/>
                <a:latin typeface="Outfit"/>
                <a:ea typeface="Outfit"/>
              </a:rPr>
              <a:t>Rewards programs</a:t>
            </a:r>
            <a:endParaRPr lang="en-US" sz="1200" b="0" u="none" strike="noStrike" dirty="0">
              <a:solidFill>
                <a:srgbClr val="FFFFFF"/>
              </a:solidFill>
              <a:effectLst/>
              <a:uFillTx/>
              <a:latin typeface="Arial"/>
            </a:endParaRPr>
          </a:p>
        </p:txBody>
      </p:sp>
      <p:pic>
        <p:nvPicPr>
          <p:cNvPr id="135" name="Image 3"/>
          <p:cNvPicPr/>
          <p:nvPr/>
        </p:nvPicPr>
        <p:blipFill>
          <a:blip>
            <a:extLst>
              <a:ext uri="{96DAC541-7B7A-43D3-8B79-37D633B846F1}">
                <asvg:svgBlip xmlns:asvg="http://schemas.microsoft.com/office/drawing/2016/SVG/main" r:embed="rId5"/>
              </a:ext>
            </a:extLst>
          </a:blip>
          <a:stretch/>
        </p:blipFill>
        <p:spPr>
          <a:xfrm>
            <a:off x="661320" y="4033800"/>
            <a:ext cx="353880" cy="353880"/>
          </a:xfrm>
          <a:prstGeom prst="rect">
            <a:avLst/>
          </a:prstGeom>
          <a:noFill/>
          <a:ln w="0">
            <a:noFill/>
          </a:ln>
        </p:spPr>
      </p:pic>
      <p:sp>
        <p:nvSpPr>
          <p:cNvPr id="136" name="Text 6"/>
          <p:cNvSpPr/>
          <p:nvPr/>
        </p:nvSpPr>
        <p:spPr>
          <a:xfrm>
            <a:off x="661320" y="4520880"/>
            <a:ext cx="6296400" cy="2210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350" b="1" u="none" strike="noStrike">
                <a:solidFill>
                  <a:srgbClr val="4D4D4D"/>
                </a:solidFill>
                <a:effectLst/>
                <a:uFillTx/>
                <a:latin typeface="Outfit Bold"/>
                <a:ea typeface="Outfit Bold"/>
              </a:rPr>
              <a:t>Surveys &amp; Integrations</a:t>
            </a:r>
            <a:endParaRPr lang="en-US" sz="1350" b="0" u="none" strike="noStrike">
              <a:solidFill>
                <a:srgbClr val="FFFFFF"/>
              </a:solidFill>
              <a:effectLst/>
              <a:uFillTx/>
              <a:latin typeface="Arial"/>
            </a:endParaRPr>
          </a:p>
        </p:txBody>
      </p:sp>
      <p:sp>
        <p:nvSpPr>
          <p:cNvPr id="137" name="Text 7"/>
          <p:cNvSpPr/>
          <p:nvPr/>
        </p:nvSpPr>
        <p:spPr>
          <a:xfrm>
            <a:off x="661320" y="4806000"/>
            <a:ext cx="6296400" cy="1980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17000"/>
              </a:lnSpc>
              <a:tabLst>
                <a:tab pos="0" algn="l"/>
              </a:tabLst>
            </a:pPr>
            <a:r>
              <a:rPr lang="en-US" sz="1400" b="0" u="none" strike="noStrike" dirty="0">
                <a:solidFill>
                  <a:srgbClr val="4D4D4D"/>
                </a:solidFill>
                <a:effectLst/>
                <a:uFillTx/>
                <a:latin typeface="Outfit"/>
                <a:ea typeface="Outfit"/>
              </a:rPr>
              <a:t>Connected workflows</a:t>
            </a:r>
            <a:endParaRPr lang="en-US" sz="1400" b="0" u="none" strike="noStrike" dirty="0">
              <a:solidFill>
                <a:srgbClr val="FFFFFF"/>
              </a:solidFill>
              <a:effectLst/>
              <a:uFillTx/>
              <a:latin typeface="Arial"/>
            </a:endParaRPr>
          </a:p>
        </p:txBody>
      </p:sp>
      <p:sp>
        <p:nvSpPr>
          <p:cNvPr id="138" name="Shape 8"/>
          <p:cNvSpPr/>
          <p:nvPr/>
        </p:nvSpPr>
        <p:spPr>
          <a:xfrm>
            <a:off x="661319" y="5123880"/>
            <a:ext cx="6590085" cy="590760"/>
          </a:xfrm>
          <a:prstGeom prst="roundRect">
            <a:avLst>
              <a:gd name="adj" fmla="val 45130"/>
            </a:avLst>
          </a:prstGeom>
          <a:solidFill>
            <a:srgbClr val="B6D6FC"/>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pic>
        <p:nvPicPr>
          <p:cNvPr id="139" name="Image 4"/>
          <p:cNvPicPr/>
          <p:nvPr/>
        </p:nvPicPr>
        <p:blipFill>
          <a:blip r:embed="rId6"/>
          <a:stretch/>
        </p:blipFill>
        <p:spPr>
          <a:xfrm>
            <a:off x="803159" y="5281560"/>
            <a:ext cx="318959" cy="227880"/>
          </a:xfrm>
          <a:prstGeom prst="rect">
            <a:avLst/>
          </a:prstGeom>
          <a:noFill/>
          <a:ln w="0">
            <a:noFill/>
          </a:ln>
        </p:spPr>
      </p:pic>
      <p:sp>
        <p:nvSpPr>
          <p:cNvPr id="140" name="Text 9"/>
          <p:cNvSpPr/>
          <p:nvPr/>
        </p:nvSpPr>
        <p:spPr>
          <a:xfrm>
            <a:off x="1122120" y="5286986"/>
            <a:ext cx="6303960" cy="1980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17000"/>
              </a:lnSpc>
              <a:tabLst>
                <a:tab pos="0" algn="l"/>
              </a:tabLst>
            </a:pPr>
            <a:r>
              <a:rPr lang="en-US" sz="1200" b="0" u="none" strike="noStrike" dirty="0">
                <a:solidFill>
                  <a:srgbClr val="000000"/>
                </a:solidFill>
                <a:effectLst/>
                <a:uFillTx/>
                <a:latin typeface="Outfit"/>
                <a:ea typeface="Outfit"/>
              </a:rPr>
              <a:t>Low use should prompt questions about awareness, education, workflow fit, or strategy.</a:t>
            </a:r>
            <a:endParaRPr lang="en-US" sz="1200" b="0" u="none" strike="noStrike" dirty="0">
              <a:solidFill>
                <a:srgbClr val="FFFFFF"/>
              </a:solidFill>
              <a:effectLst/>
              <a:uFillTx/>
              <a:latin typeface="Arial"/>
            </a:endParaRPr>
          </a:p>
        </p:txBody>
      </p:sp>
      <p:sp>
        <p:nvSpPr>
          <p:cNvPr id="141" name="Text 10"/>
          <p:cNvSpPr/>
          <p:nvPr/>
        </p:nvSpPr>
        <p:spPr>
          <a:xfrm>
            <a:off x="661320" y="5714640"/>
            <a:ext cx="6906240" cy="1980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17000"/>
              </a:lnSpc>
              <a:tabLst>
                <a:tab pos="0" algn="l"/>
              </a:tabLst>
            </a:pPr>
            <a:r>
              <a:rPr lang="en-US" sz="1100" b="0" i="1" u="none" strike="noStrike">
                <a:solidFill>
                  <a:srgbClr val="4D4D4D"/>
                </a:solidFill>
                <a:effectLst/>
                <a:uFillTx/>
                <a:latin typeface="Outfit"/>
                <a:ea typeface="Outfit"/>
              </a:rPr>
              <a:t>Presenter: Sam</a:t>
            </a:r>
            <a:endParaRPr lang="en-US" sz="1100" b="0" u="none" strike="noStrike">
              <a:solidFill>
                <a:srgbClr val="FFFFFF"/>
              </a:solidFill>
              <a:effectLst/>
              <a:uFillTx/>
              <a:latin typeface="Arial"/>
            </a:endParaRPr>
          </a:p>
        </p:txBody>
      </p:sp>
      <p:sp>
        <p:nvSpPr>
          <p:cNvPr id="142" name="Text 11"/>
          <p:cNvSpPr/>
          <p:nvPr/>
        </p:nvSpPr>
        <p:spPr>
          <a:xfrm>
            <a:off x="6512040" y="6419520"/>
            <a:ext cx="93744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10</a:t>
            </a:r>
            <a:endParaRPr lang="en-US" sz="1000" b="0" u="none" strike="noStrike">
              <a:solidFill>
                <a:srgbClr val="FFFFFF"/>
              </a:solidFill>
              <a:effectLst/>
              <a:uFillTx/>
              <a:latin typeface="Arial"/>
            </a:endParaRPr>
          </a:p>
        </p:txBody>
      </p:sp>
      <p:pic>
        <p:nvPicPr>
          <p:cNvPr id="3" name="Picture 2">
            <a:extLst>
              <a:ext uri="{FF2B5EF4-FFF2-40B4-BE49-F238E27FC236}">
                <a16:creationId xmlns:a16="http://schemas.microsoft.com/office/drawing/2014/main" id="{D345930E-588D-FEB6-DD3F-21699A8AC9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24631" y="278665"/>
            <a:ext cx="5488357"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Text 0"/>
          <p:cNvSpPr/>
          <p:nvPr/>
        </p:nvSpPr>
        <p:spPr>
          <a:xfrm>
            <a:off x="661320" y="1343880"/>
            <a:ext cx="10868400" cy="5904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600" b="1" u="none" strike="noStrike" dirty="0">
                <a:solidFill>
                  <a:srgbClr val="022740"/>
                </a:solidFill>
                <a:effectLst/>
                <a:uFillTx/>
                <a:latin typeface="Outfit Bold"/>
                <a:ea typeface="Outfit Bold"/>
              </a:rPr>
              <a:t>Step 3: Core Recognition KPIs</a:t>
            </a:r>
            <a:endParaRPr lang="en-US" sz="3600" b="0" u="none" strike="noStrike" dirty="0">
              <a:solidFill>
                <a:srgbClr val="022740"/>
              </a:solidFill>
              <a:effectLst/>
              <a:uFillTx/>
              <a:latin typeface="Arial"/>
            </a:endParaRPr>
          </a:p>
        </p:txBody>
      </p:sp>
      <p:sp>
        <p:nvSpPr>
          <p:cNvPr id="144" name="Shape 1"/>
          <p:cNvSpPr/>
          <p:nvPr/>
        </p:nvSpPr>
        <p:spPr>
          <a:xfrm>
            <a:off x="661320" y="2312640"/>
            <a:ext cx="3496680" cy="2487600"/>
          </a:xfrm>
          <a:prstGeom prst="roundRect">
            <a:avLst>
              <a:gd name="adj" fmla="val 11395"/>
            </a:avLst>
          </a:prstGeom>
          <a:solidFill>
            <a:srgbClr val="D2E8F9"/>
          </a:solidFill>
          <a:ln w="19050">
            <a:solidFill>
              <a:srgbClr val="B8CEDF"/>
            </a:solidFill>
            <a:round/>
          </a:ln>
          <a:effectLst>
            <a:outerShdw dist="29019"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45" name="Shape 2"/>
          <p:cNvSpPr/>
          <p:nvPr/>
        </p:nvSpPr>
        <p:spPr>
          <a:xfrm>
            <a:off x="869400" y="2520720"/>
            <a:ext cx="566640" cy="566640"/>
          </a:xfrm>
          <a:prstGeom prst="ellipse">
            <a:avLst/>
          </a:prstGeom>
          <a:solidFill>
            <a:srgbClr val="1568A6"/>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pic>
        <p:nvPicPr>
          <p:cNvPr id="146" name="Image 0"/>
          <p:cNvPicPr/>
          <p:nvPr/>
        </p:nvPicPr>
        <p:blipFill>
          <a:blip>
            <a:extLst>
              <a:ext uri="{96DAC541-7B7A-43D3-8B79-37D633B846F1}">
                <asvg:svgBlip xmlns:asvg="http://schemas.microsoft.com/office/drawing/2016/SVG/main" r:embed="rId3"/>
              </a:ext>
            </a:extLst>
          </a:blip>
          <a:stretch/>
        </p:blipFill>
        <p:spPr>
          <a:xfrm>
            <a:off x="1025640" y="2676600"/>
            <a:ext cx="254880" cy="254880"/>
          </a:xfrm>
          <a:prstGeom prst="rect">
            <a:avLst/>
          </a:prstGeom>
          <a:noFill/>
          <a:ln w="0">
            <a:noFill/>
          </a:ln>
        </p:spPr>
      </p:pic>
      <p:sp>
        <p:nvSpPr>
          <p:cNvPr id="147" name="Text 3"/>
          <p:cNvSpPr/>
          <p:nvPr/>
        </p:nvSpPr>
        <p:spPr>
          <a:xfrm>
            <a:off x="869400" y="3276720"/>
            <a:ext cx="308052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Sender RES</a:t>
            </a:r>
            <a:endParaRPr lang="en-US" sz="1850" b="0" u="none" strike="noStrike">
              <a:solidFill>
                <a:srgbClr val="FFFFFF"/>
              </a:solidFill>
              <a:effectLst/>
              <a:uFillTx/>
              <a:latin typeface="Arial"/>
            </a:endParaRPr>
          </a:p>
        </p:txBody>
      </p:sp>
      <p:sp>
        <p:nvSpPr>
          <p:cNvPr id="148" name="Text 4"/>
          <p:cNvSpPr/>
          <p:nvPr/>
        </p:nvSpPr>
        <p:spPr>
          <a:xfrm>
            <a:off x="869400" y="3685320"/>
            <a:ext cx="3080520" cy="906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33000"/>
              </a:lnSpc>
              <a:tabLst>
                <a:tab pos="0" algn="l"/>
              </a:tabLst>
            </a:pPr>
            <a:r>
              <a:rPr lang="en-US" sz="1450" b="0" u="none" strike="noStrike">
                <a:solidFill>
                  <a:srgbClr val="4D4D4D"/>
                </a:solidFill>
                <a:effectLst/>
                <a:uFillTx/>
                <a:latin typeface="Outfit"/>
                <a:ea typeface="Outfit"/>
              </a:rPr>
              <a:t>Program engagement: percentage of active employees who sent recognition</a:t>
            </a:r>
            <a:endParaRPr lang="en-US" sz="1450" b="0" u="none" strike="noStrike">
              <a:solidFill>
                <a:srgbClr val="FFFFFF"/>
              </a:solidFill>
              <a:effectLst/>
              <a:uFillTx/>
              <a:latin typeface="Arial"/>
            </a:endParaRPr>
          </a:p>
        </p:txBody>
      </p:sp>
      <p:sp>
        <p:nvSpPr>
          <p:cNvPr id="149" name="Shape 5"/>
          <p:cNvSpPr/>
          <p:nvPr/>
        </p:nvSpPr>
        <p:spPr>
          <a:xfrm>
            <a:off x="4347360" y="2312640"/>
            <a:ext cx="3496680" cy="2487600"/>
          </a:xfrm>
          <a:prstGeom prst="roundRect">
            <a:avLst>
              <a:gd name="adj" fmla="val 11395"/>
            </a:avLst>
          </a:prstGeom>
          <a:solidFill>
            <a:srgbClr val="D2E8F9"/>
          </a:solidFill>
          <a:ln w="19050">
            <a:solidFill>
              <a:srgbClr val="B8CEDF"/>
            </a:solidFill>
            <a:round/>
          </a:ln>
          <a:effectLst>
            <a:outerShdw dist="29019"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50" name="Shape 6"/>
          <p:cNvSpPr/>
          <p:nvPr/>
        </p:nvSpPr>
        <p:spPr>
          <a:xfrm>
            <a:off x="4555440" y="2520720"/>
            <a:ext cx="566640" cy="566640"/>
          </a:xfrm>
          <a:prstGeom prst="ellipse">
            <a:avLst/>
          </a:prstGeom>
          <a:solidFill>
            <a:srgbClr val="1568A6"/>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pic>
        <p:nvPicPr>
          <p:cNvPr id="151" name="Image 1"/>
          <p:cNvPicPr/>
          <p:nvPr/>
        </p:nvPicPr>
        <p:blipFill>
          <a:blip>
            <a:extLst>
              <a:ext uri="{96DAC541-7B7A-43D3-8B79-37D633B846F1}">
                <asvg:svgBlip xmlns:asvg="http://schemas.microsoft.com/office/drawing/2016/SVG/main" r:embed="rId4"/>
              </a:ext>
            </a:extLst>
          </a:blip>
          <a:stretch/>
        </p:blipFill>
        <p:spPr>
          <a:xfrm>
            <a:off x="4711320" y="2676600"/>
            <a:ext cx="254880" cy="254880"/>
          </a:xfrm>
          <a:prstGeom prst="rect">
            <a:avLst/>
          </a:prstGeom>
          <a:noFill/>
          <a:ln w="0">
            <a:noFill/>
          </a:ln>
        </p:spPr>
      </p:pic>
      <p:sp>
        <p:nvSpPr>
          <p:cNvPr id="152" name="Text 7"/>
          <p:cNvSpPr/>
          <p:nvPr/>
        </p:nvSpPr>
        <p:spPr>
          <a:xfrm>
            <a:off x="4555440" y="3276720"/>
            <a:ext cx="308052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Recipient RES</a:t>
            </a:r>
            <a:endParaRPr lang="en-US" sz="1850" b="0" u="none" strike="noStrike">
              <a:solidFill>
                <a:srgbClr val="FFFFFF"/>
              </a:solidFill>
              <a:effectLst/>
              <a:uFillTx/>
              <a:latin typeface="Arial"/>
            </a:endParaRPr>
          </a:p>
        </p:txBody>
      </p:sp>
      <p:sp>
        <p:nvSpPr>
          <p:cNvPr id="153" name="Text 8"/>
          <p:cNvSpPr/>
          <p:nvPr/>
        </p:nvSpPr>
        <p:spPr>
          <a:xfrm>
            <a:off x="4555440" y="3685320"/>
            <a:ext cx="3080520" cy="906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33000"/>
              </a:lnSpc>
              <a:tabLst>
                <a:tab pos="0" algn="l"/>
              </a:tabLst>
            </a:pPr>
            <a:r>
              <a:rPr lang="en-US" sz="1450" b="0" u="none" strike="noStrike">
                <a:solidFill>
                  <a:srgbClr val="4D4D4D"/>
                </a:solidFill>
                <a:effectLst/>
                <a:uFillTx/>
                <a:latin typeface="Outfit"/>
                <a:ea typeface="Outfit"/>
              </a:rPr>
              <a:t>Program reach: percentage of active employees who received recognition</a:t>
            </a:r>
            <a:endParaRPr lang="en-US" sz="1450" b="0" u="none" strike="noStrike">
              <a:solidFill>
                <a:srgbClr val="FFFFFF"/>
              </a:solidFill>
              <a:effectLst/>
              <a:uFillTx/>
              <a:latin typeface="Arial"/>
            </a:endParaRPr>
          </a:p>
        </p:txBody>
      </p:sp>
      <p:sp>
        <p:nvSpPr>
          <p:cNvPr id="154" name="Shape 9"/>
          <p:cNvSpPr/>
          <p:nvPr/>
        </p:nvSpPr>
        <p:spPr>
          <a:xfrm>
            <a:off x="8033400" y="2312640"/>
            <a:ext cx="3496680" cy="2487600"/>
          </a:xfrm>
          <a:prstGeom prst="roundRect">
            <a:avLst>
              <a:gd name="adj" fmla="val 11395"/>
            </a:avLst>
          </a:prstGeom>
          <a:solidFill>
            <a:srgbClr val="D2E8F9"/>
          </a:solidFill>
          <a:ln w="19050">
            <a:solidFill>
              <a:srgbClr val="B8CEDF"/>
            </a:solidFill>
            <a:round/>
          </a:ln>
          <a:effectLst>
            <a:outerShdw dist="29019"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55" name="Shape 10"/>
          <p:cNvSpPr/>
          <p:nvPr/>
        </p:nvSpPr>
        <p:spPr>
          <a:xfrm>
            <a:off x="8241480" y="2520720"/>
            <a:ext cx="566640" cy="566640"/>
          </a:xfrm>
          <a:prstGeom prst="ellipse">
            <a:avLst/>
          </a:prstGeom>
          <a:solidFill>
            <a:srgbClr val="1568A6"/>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pic>
        <p:nvPicPr>
          <p:cNvPr id="156" name="Image 2"/>
          <p:cNvPicPr/>
          <p:nvPr/>
        </p:nvPicPr>
        <p:blipFill>
          <a:blip>
            <a:extLst>
              <a:ext uri="{96DAC541-7B7A-43D3-8B79-37D633B846F1}">
                <asvg:svgBlip xmlns:asvg="http://schemas.microsoft.com/office/drawing/2016/SVG/main" r:embed="rId5"/>
              </a:ext>
            </a:extLst>
          </a:blip>
          <a:stretch/>
        </p:blipFill>
        <p:spPr>
          <a:xfrm>
            <a:off x="8397360" y="2676600"/>
            <a:ext cx="254880" cy="254880"/>
          </a:xfrm>
          <a:prstGeom prst="rect">
            <a:avLst/>
          </a:prstGeom>
          <a:noFill/>
          <a:ln w="0">
            <a:noFill/>
          </a:ln>
        </p:spPr>
      </p:pic>
      <p:sp>
        <p:nvSpPr>
          <p:cNvPr id="157" name="Text 11"/>
          <p:cNvSpPr/>
          <p:nvPr/>
        </p:nvSpPr>
        <p:spPr>
          <a:xfrm>
            <a:off x="8241480" y="3276720"/>
            <a:ext cx="308052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Manager Sender RES</a:t>
            </a:r>
            <a:endParaRPr lang="en-US" sz="1850" b="0" u="none" strike="noStrike">
              <a:solidFill>
                <a:srgbClr val="FFFFFF"/>
              </a:solidFill>
              <a:effectLst/>
              <a:uFillTx/>
              <a:latin typeface="Arial"/>
            </a:endParaRPr>
          </a:p>
        </p:txBody>
      </p:sp>
      <p:sp>
        <p:nvSpPr>
          <p:cNvPr id="158" name="Text 12"/>
          <p:cNvSpPr/>
          <p:nvPr/>
        </p:nvSpPr>
        <p:spPr>
          <a:xfrm>
            <a:off x="8241480" y="3685320"/>
            <a:ext cx="3080520" cy="604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33000"/>
              </a:lnSpc>
              <a:tabLst>
                <a:tab pos="0" algn="l"/>
              </a:tabLst>
            </a:pPr>
            <a:r>
              <a:rPr lang="en-US" sz="1450" b="0" u="none" strike="noStrike">
                <a:solidFill>
                  <a:srgbClr val="4D4D4D"/>
                </a:solidFill>
                <a:effectLst/>
                <a:uFillTx/>
                <a:latin typeface="Outfit"/>
                <a:ea typeface="Outfit"/>
              </a:rPr>
              <a:t>Manager engagement: percentage of managers who sent recognition</a:t>
            </a:r>
            <a:endParaRPr lang="en-US" sz="1450" b="0" u="none" strike="noStrike">
              <a:solidFill>
                <a:srgbClr val="FFFFFF"/>
              </a:solidFill>
              <a:effectLst/>
              <a:uFillTx/>
              <a:latin typeface="Arial"/>
            </a:endParaRPr>
          </a:p>
        </p:txBody>
      </p:sp>
      <p:sp>
        <p:nvSpPr>
          <p:cNvPr id="159" name="Text 13"/>
          <p:cNvSpPr/>
          <p:nvPr/>
        </p:nvSpPr>
        <p:spPr>
          <a:xfrm>
            <a:off x="661320" y="5013360"/>
            <a:ext cx="11477880" cy="3020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3000"/>
              </a:lnSpc>
              <a:tabLst>
                <a:tab pos="0" algn="l"/>
              </a:tabLst>
            </a:pPr>
            <a:r>
              <a:rPr lang="en-US" sz="1450" b="0" i="1" u="none" strike="noStrike">
                <a:solidFill>
                  <a:srgbClr val="4D4D4D"/>
                </a:solidFill>
                <a:effectLst/>
                <a:uFillTx/>
                <a:latin typeface="Outfit"/>
                <a:ea typeface="Outfit"/>
              </a:rPr>
              <a:t>Presenter: Sam</a:t>
            </a:r>
            <a:endParaRPr lang="en-US" sz="1450" b="0" u="none" strike="noStrike">
              <a:solidFill>
                <a:srgbClr val="FFFFFF"/>
              </a:solidFill>
              <a:effectLst/>
              <a:uFillTx/>
              <a:latin typeface="Arial"/>
            </a:endParaRPr>
          </a:p>
        </p:txBody>
      </p:sp>
      <p:sp>
        <p:nvSpPr>
          <p:cNvPr id="160" name="Text 14"/>
          <p:cNvSpPr/>
          <p:nvPr/>
        </p:nvSpPr>
        <p:spPr>
          <a:xfrm>
            <a:off x="11124360" y="6419520"/>
            <a:ext cx="89676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11</a:t>
            </a:r>
            <a:endParaRPr lang="en-US" sz="1000" b="0" u="none" strike="noStrike">
              <a:solidFill>
                <a:srgbClr val="FFFFFF"/>
              </a:solidFill>
              <a:effectLst/>
              <a:uFillTx/>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Text 0"/>
          <p:cNvSpPr/>
          <p:nvPr/>
        </p:nvSpPr>
        <p:spPr>
          <a:xfrm>
            <a:off x="661320" y="768600"/>
            <a:ext cx="10868400" cy="5904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600" b="1" u="none" strike="noStrike" dirty="0">
                <a:solidFill>
                  <a:srgbClr val="022740"/>
                </a:solidFill>
                <a:effectLst/>
                <a:uFillTx/>
                <a:latin typeface="Outfit Bold"/>
                <a:ea typeface="Outfit Bold"/>
              </a:rPr>
              <a:t>Engagement Gaps and Meaning</a:t>
            </a:r>
            <a:endParaRPr lang="en-US" sz="3600" b="0" u="none" strike="noStrike" dirty="0">
              <a:solidFill>
                <a:srgbClr val="022740"/>
              </a:solidFill>
              <a:effectLst/>
              <a:uFillTx/>
              <a:latin typeface="Arial"/>
            </a:endParaRPr>
          </a:p>
        </p:txBody>
      </p:sp>
      <p:sp>
        <p:nvSpPr>
          <p:cNvPr id="162" name="Shape 1"/>
          <p:cNvSpPr/>
          <p:nvPr/>
        </p:nvSpPr>
        <p:spPr>
          <a:xfrm>
            <a:off x="661320" y="1737360"/>
            <a:ext cx="424800" cy="424800"/>
          </a:xfrm>
          <a:prstGeom prst="ellipse">
            <a:avLst/>
          </a:prstGeom>
          <a:solidFill>
            <a:srgbClr val="D2E8F9"/>
          </a:solidFill>
          <a:ln w="19050">
            <a:solidFill>
              <a:srgbClr val="B8CEDF"/>
            </a:solidFill>
            <a:round/>
          </a:ln>
          <a:effectLst>
            <a:outerShdw dist="29019"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63" name="Text 2"/>
          <p:cNvSpPr/>
          <p:nvPr/>
        </p:nvSpPr>
        <p:spPr>
          <a:xfrm>
            <a:off x="1275840" y="1802160"/>
            <a:ext cx="1025424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Read engagement and reach together</a:t>
            </a:r>
            <a:endParaRPr lang="en-US" sz="1850" b="0" u="none" strike="noStrike">
              <a:solidFill>
                <a:srgbClr val="FFFFFF"/>
              </a:solidFill>
              <a:effectLst/>
              <a:uFillTx/>
              <a:latin typeface="Arial"/>
            </a:endParaRPr>
          </a:p>
        </p:txBody>
      </p:sp>
      <p:sp>
        <p:nvSpPr>
          <p:cNvPr id="164" name="Shape 3"/>
          <p:cNvSpPr/>
          <p:nvPr/>
        </p:nvSpPr>
        <p:spPr>
          <a:xfrm>
            <a:off x="661320" y="2540520"/>
            <a:ext cx="424800" cy="424800"/>
          </a:xfrm>
          <a:prstGeom prst="ellipse">
            <a:avLst/>
          </a:prstGeom>
          <a:solidFill>
            <a:srgbClr val="D2E8F9"/>
          </a:solidFill>
          <a:ln w="19050">
            <a:solidFill>
              <a:srgbClr val="B8CEDF"/>
            </a:solidFill>
            <a:round/>
          </a:ln>
          <a:effectLst>
            <a:outerShdw dist="29019"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65" name="Text 4"/>
          <p:cNvSpPr/>
          <p:nvPr/>
        </p:nvSpPr>
        <p:spPr>
          <a:xfrm>
            <a:off x="1275840" y="2605680"/>
            <a:ext cx="1025424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Segment results by employee group</a:t>
            </a:r>
            <a:endParaRPr lang="en-US" sz="1850" b="0" u="none" strike="noStrike">
              <a:solidFill>
                <a:srgbClr val="FFFFFF"/>
              </a:solidFill>
              <a:effectLst/>
              <a:uFillTx/>
              <a:latin typeface="Arial"/>
            </a:endParaRPr>
          </a:p>
        </p:txBody>
      </p:sp>
      <p:sp>
        <p:nvSpPr>
          <p:cNvPr id="166" name="Shape 5"/>
          <p:cNvSpPr/>
          <p:nvPr/>
        </p:nvSpPr>
        <p:spPr>
          <a:xfrm>
            <a:off x="661320" y="3344040"/>
            <a:ext cx="424800" cy="424800"/>
          </a:xfrm>
          <a:prstGeom prst="ellipse">
            <a:avLst/>
          </a:prstGeom>
          <a:solidFill>
            <a:srgbClr val="D2E8F9"/>
          </a:solidFill>
          <a:ln w="19050">
            <a:solidFill>
              <a:srgbClr val="B8CEDF"/>
            </a:solidFill>
            <a:round/>
          </a:ln>
          <a:effectLst>
            <a:outerShdw dist="29019"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67" name="Text 6"/>
          <p:cNvSpPr/>
          <p:nvPr/>
        </p:nvSpPr>
        <p:spPr>
          <a:xfrm>
            <a:off x="1275840" y="3408840"/>
            <a:ext cx="1025424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Evaluate manager participation</a:t>
            </a:r>
            <a:endParaRPr lang="en-US" sz="1850" b="0" u="none" strike="noStrike">
              <a:solidFill>
                <a:srgbClr val="FFFFFF"/>
              </a:solidFill>
              <a:effectLst/>
              <a:uFillTx/>
              <a:latin typeface="Arial"/>
            </a:endParaRPr>
          </a:p>
        </p:txBody>
      </p:sp>
      <p:sp>
        <p:nvSpPr>
          <p:cNvPr id="168" name="Shape 7"/>
          <p:cNvSpPr/>
          <p:nvPr/>
        </p:nvSpPr>
        <p:spPr>
          <a:xfrm>
            <a:off x="661320" y="4147200"/>
            <a:ext cx="424800" cy="424800"/>
          </a:xfrm>
          <a:prstGeom prst="ellipse">
            <a:avLst/>
          </a:prstGeom>
          <a:solidFill>
            <a:srgbClr val="D2E8F9"/>
          </a:solidFill>
          <a:ln w="19050">
            <a:solidFill>
              <a:srgbClr val="B8CEDF"/>
            </a:solidFill>
            <a:round/>
          </a:ln>
          <a:effectLst>
            <a:outerShdw dist="29019"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69" name="Text 8"/>
          <p:cNvSpPr/>
          <p:nvPr/>
        </p:nvSpPr>
        <p:spPr>
          <a:xfrm>
            <a:off x="1275840" y="4212000"/>
            <a:ext cx="1025424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Measure recognition quality</a:t>
            </a:r>
            <a:endParaRPr lang="en-US" sz="1850" b="0" u="none" strike="noStrike">
              <a:solidFill>
                <a:srgbClr val="FFFFFF"/>
              </a:solidFill>
              <a:effectLst/>
              <a:uFillTx/>
              <a:latin typeface="Arial"/>
            </a:endParaRPr>
          </a:p>
        </p:txBody>
      </p:sp>
      <p:sp>
        <p:nvSpPr>
          <p:cNvPr id="170" name="Shape 9"/>
          <p:cNvSpPr/>
          <p:nvPr/>
        </p:nvSpPr>
        <p:spPr>
          <a:xfrm>
            <a:off x="661320" y="4950360"/>
            <a:ext cx="424800" cy="424800"/>
          </a:xfrm>
          <a:prstGeom prst="ellipse">
            <a:avLst/>
          </a:prstGeom>
          <a:solidFill>
            <a:srgbClr val="D2E8F9"/>
          </a:solidFill>
          <a:ln w="19050">
            <a:solidFill>
              <a:srgbClr val="B8CEDF"/>
            </a:solidFill>
            <a:round/>
          </a:ln>
          <a:effectLst>
            <a:outerShdw dist="29019"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71" name="Text 10"/>
          <p:cNvSpPr/>
          <p:nvPr/>
        </p:nvSpPr>
        <p:spPr>
          <a:xfrm>
            <a:off x="1275840" y="5015520"/>
            <a:ext cx="1025424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Pair recognition with sentiment and business outcomes</a:t>
            </a:r>
            <a:endParaRPr lang="en-US" sz="1850" b="0" u="none" strike="noStrike">
              <a:solidFill>
                <a:srgbClr val="FFFFFF"/>
              </a:solidFill>
              <a:effectLst/>
              <a:uFillTx/>
              <a:latin typeface="Arial"/>
            </a:endParaRPr>
          </a:p>
        </p:txBody>
      </p:sp>
      <p:sp>
        <p:nvSpPr>
          <p:cNvPr id="172" name="Text 11"/>
          <p:cNvSpPr/>
          <p:nvPr/>
        </p:nvSpPr>
        <p:spPr>
          <a:xfrm>
            <a:off x="661320" y="5588280"/>
            <a:ext cx="11477880" cy="3020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3000"/>
              </a:lnSpc>
              <a:tabLst>
                <a:tab pos="0" algn="l"/>
              </a:tabLst>
            </a:pPr>
            <a:r>
              <a:rPr lang="en-US" sz="1450" b="0" i="1" u="none" strike="noStrike">
                <a:solidFill>
                  <a:srgbClr val="4D4D4D"/>
                </a:solidFill>
                <a:effectLst/>
                <a:uFillTx/>
                <a:latin typeface="Outfit"/>
                <a:ea typeface="Outfit"/>
              </a:rPr>
              <a:t>Presenter: Alexia</a:t>
            </a:r>
            <a:endParaRPr lang="en-US" sz="1450" b="0" u="none" strike="noStrike">
              <a:solidFill>
                <a:srgbClr val="FFFFFF"/>
              </a:solidFill>
              <a:effectLst/>
              <a:uFillTx/>
              <a:latin typeface="Arial"/>
            </a:endParaRPr>
          </a:p>
        </p:txBody>
      </p:sp>
      <p:sp>
        <p:nvSpPr>
          <p:cNvPr id="173" name="Text 12"/>
          <p:cNvSpPr/>
          <p:nvPr/>
        </p:nvSpPr>
        <p:spPr>
          <a:xfrm>
            <a:off x="11098800" y="6419520"/>
            <a:ext cx="92232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12</a:t>
            </a:r>
            <a:endParaRPr lang="en-US" sz="1000" b="0" u="none" strike="noStrike">
              <a:solidFill>
                <a:srgbClr val="FFFFFF"/>
              </a:solidFill>
              <a:effectLst/>
              <a:uFillTx/>
              <a:latin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Text 0"/>
          <p:cNvSpPr/>
          <p:nvPr/>
        </p:nvSpPr>
        <p:spPr>
          <a:xfrm>
            <a:off x="661320" y="590040"/>
            <a:ext cx="10868400" cy="4719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600" b="1" u="none" strike="noStrike" dirty="0">
                <a:solidFill>
                  <a:srgbClr val="022740"/>
                </a:solidFill>
                <a:effectLst/>
                <a:uFillTx/>
                <a:latin typeface="Outfit Bold"/>
                <a:ea typeface="Outfit Bold"/>
              </a:rPr>
              <a:t>Step 4: Engagement and Reach Together</a:t>
            </a:r>
            <a:endParaRPr lang="en-US" sz="3600" b="0" u="none" strike="noStrike" dirty="0">
              <a:solidFill>
                <a:srgbClr val="022740"/>
              </a:solidFill>
              <a:effectLst/>
              <a:uFillTx/>
              <a:latin typeface="Arial"/>
            </a:endParaRPr>
          </a:p>
        </p:txBody>
      </p:sp>
      <p:pic>
        <p:nvPicPr>
          <p:cNvPr id="175" name="Image 0"/>
          <p:cNvPicPr/>
          <p:nvPr/>
        </p:nvPicPr>
        <p:blipFill>
          <a:blip r:embed="rId3"/>
          <a:stretch/>
        </p:blipFill>
        <p:spPr>
          <a:xfrm>
            <a:off x="1186560" y="1379880"/>
            <a:ext cx="4199400" cy="4199760"/>
          </a:xfrm>
          <a:prstGeom prst="rect">
            <a:avLst/>
          </a:prstGeom>
          <a:noFill/>
          <a:ln w="0">
            <a:noFill/>
          </a:ln>
        </p:spPr>
      </p:pic>
      <p:sp>
        <p:nvSpPr>
          <p:cNvPr id="176" name="Text 1"/>
          <p:cNvSpPr/>
          <p:nvPr/>
        </p:nvSpPr>
        <p:spPr>
          <a:xfrm>
            <a:off x="6286680" y="1641960"/>
            <a:ext cx="5859000" cy="2174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20000"/>
              </a:lnSpc>
              <a:tabLst>
                <a:tab pos="0" algn="l"/>
              </a:tabLst>
            </a:pPr>
            <a:r>
              <a:rPr lang="en-US" sz="1150" b="0" u="none" strike="noStrike">
                <a:solidFill>
                  <a:srgbClr val="4D4D4D"/>
                </a:solidFill>
                <a:effectLst/>
                <a:uFillTx/>
                <a:latin typeface="Outfit"/>
                <a:ea typeface="Outfit"/>
              </a:rPr>
              <a:t>These combinations provide diagnostic signals rather than automatic grades.</a:t>
            </a:r>
            <a:endParaRPr lang="en-US" sz="1150" b="0" u="none" strike="noStrike">
              <a:solidFill>
                <a:srgbClr val="FFFFFF"/>
              </a:solidFill>
              <a:effectLst/>
              <a:uFillTx/>
              <a:latin typeface="Arial"/>
            </a:endParaRPr>
          </a:p>
        </p:txBody>
      </p:sp>
      <p:pic>
        <p:nvPicPr>
          <p:cNvPr id="177" name="Image 1"/>
          <p:cNvPicPr/>
          <p:nvPr/>
        </p:nvPicPr>
        <p:blipFill>
          <a:blip>
            <a:extLst>
              <a:ext uri="{96DAC541-7B7A-43D3-8B79-37D633B846F1}">
                <asvg:svgBlip xmlns:asvg="http://schemas.microsoft.com/office/drawing/2016/SVG/main" r:embed="rId4"/>
              </a:ext>
            </a:extLst>
          </a:blip>
          <a:stretch/>
        </p:blipFill>
        <p:spPr>
          <a:xfrm>
            <a:off x="6286680" y="1995480"/>
            <a:ext cx="2581200" cy="1603800"/>
          </a:xfrm>
          <a:prstGeom prst="rect">
            <a:avLst/>
          </a:prstGeom>
          <a:noFill/>
          <a:ln w="0">
            <a:noFill/>
          </a:ln>
        </p:spPr>
      </p:pic>
      <p:sp>
        <p:nvSpPr>
          <p:cNvPr id="178" name="Text 2"/>
          <p:cNvSpPr/>
          <p:nvPr/>
        </p:nvSpPr>
        <p:spPr>
          <a:xfrm>
            <a:off x="6532920" y="2165760"/>
            <a:ext cx="2147400" cy="471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04000"/>
              </a:lnSpc>
              <a:tabLst>
                <a:tab pos="0" algn="l"/>
              </a:tabLst>
            </a:pPr>
            <a:r>
              <a:rPr lang="en-US" sz="1450" b="1" u="none" strike="noStrike">
                <a:solidFill>
                  <a:srgbClr val="4D4D4D"/>
                </a:solidFill>
                <a:effectLst/>
                <a:uFillTx/>
                <a:latin typeface="Outfit Bold"/>
                <a:ea typeface="Outfit Bold"/>
              </a:rPr>
              <a:t>High Sender + High Recipient</a:t>
            </a:r>
            <a:endParaRPr lang="en-US" sz="1450" b="0" u="none" strike="noStrike">
              <a:solidFill>
                <a:srgbClr val="FFFFFF"/>
              </a:solidFill>
              <a:effectLst/>
              <a:uFillTx/>
              <a:latin typeface="Arial"/>
            </a:endParaRPr>
          </a:p>
        </p:txBody>
      </p:sp>
      <p:sp>
        <p:nvSpPr>
          <p:cNvPr id="179" name="Text 3"/>
          <p:cNvSpPr/>
          <p:nvPr/>
        </p:nvSpPr>
        <p:spPr>
          <a:xfrm>
            <a:off x="6532920" y="2759400"/>
            <a:ext cx="2147400" cy="2174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20000"/>
              </a:lnSpc>
              <a:tabLst>
                <a:tab pos="0" algn="l"/>
              </a:tabLst>
            </a:pPr>
            <a:r>
              <a:rPr lang="en-US" sz="1150" b="0" u="none" strike="noStrike">
                <a:solidFill>
                  <a:srgbClr val="4D4D4D"/>
                </a:solidFill>
                <a:effectLst/>
                <a:uFillTx/>
                <a:latin typeface="Outfit"/>
                <a:ea typeface="Outfit"/>
              </a:rPr>
              <a:t>Broad engagement and reach</a:t>
            </a:r>
            <a:endParaRPr lang="en-US" sz="1150" b="0" u="none" strike="noStrike">
              <a:solidFill>
                <a:srgbClr val="FFFFFF"/>
              </a:solidFill>
              <a:effectLst/>
              <a:uFillTx/>
              <a:latin typeface="Arial"/>
            </a:endParaRPr>
          </a:p>
        </p:txBody>
      </p:sp>
      <p:pic>
        <p:nvPicPr>
          <p:cNvPr id="180" name="Image 2"/>
          <p:cNvPicPr/>
          <p:nvPr/>
        </p:nvPicPr>
        <p:blipFill>
          <a:blip>
            <a:extLst>
              <a:ext uri="{96DAC541-7B7A-43D3-8B79-37D633B846F1}">
                <asvg:svgBlip xmlns:asvg="http://schemas.microsoft.com/office/drawing/2016/SVG/main" r:embed="rId4"/>
              </a:ext>
            </a:extLst>
          </a:blip>
          <a:stretch/>
        </p:blipFill>
        <p:spPr>
          <a:xfrm>
            <a:off x="8971920" y="1995480"/>
            <a:ext cx="2581200" cy="1603800"/>
          </a:xfrm>
          <a:prstGeom prst="rect">
            <a:avLst/>
          </a:prstGeom>
          <a:noFill/>
          <a:ln w="0">
            <a:noFill/>
          </a:ln>
        </p:spPr>
      </p:pic>
      <p:sp>
        <p:nvSpPr>
          <p:cNvPr id="181" name="Text 4"/>
          <p:cNvSpPr/>
          <p:nvPr/>
        </p:nvSpPr>
        <p:spPr>
          <a:xfrm>
            <a:off x="9218520" y="2165760"/>
            <a:ext cx="2147400" cy="471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04000"/>
              </a:lnSpc>
              <a:tabLst>
                <a:tab pos="0" algn="l"/>
              </a:tabLst>
            </a:pPr>
            <a:r>
              <a:rPr lang="en-US" sz="1450" b="1" u="none" strike="noStrike">
                <a:solidFill>
                  <a:srgbClr val="4D4D4D"/>
                </a:solidFill>
                <a:effectLst/>
                <a:uFillTx/>
                <a:latin typeface="Outfit Bold"/>
                <a:ea typeface="Outfit Bold"/>
              </a:rPr>
              <a:t>High Sender + Low Recipient</a:t>
            </a:r>
            <a:endParaRPr lang="en-US" sz="1450" b="0" u="none" strike="noStrike">
              <a:solidFill>
                <a:srgbClr val="FFFFFF"/>
              </a:solidFill>
              <a:effectLst/>
              <a:uFillTx/>
              <a:latin typeface="Arial"/>
            </a:endParaRPr>
          </a:p>
        </p:txBody>
      </p:sp>
      <p:sp>
        <p:nvSpPr>
          <p:cNvPr id="182" name="Text 5"/>
          <p:cNvSpPr/>
          <p:nvPr/>
        </p:nvSpPr>
        <p:spPr>
          <a:xfrm>
            <a:off x="9218520" y="2759400"/>
            <a:ext cx="2147400" cy="652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20000"/>
              </a:lnSpc>
              <a:tabLst>
                <a:tab pos="0" algn="l"/>
              </a:tabLst>
            </a:pPr>
            <a:r>
              <a:rPr lang="en-US" sz="1150" b="0" u="none" strike="noStrike">
                <a:solidFill>
                  <a:srgbClr val="4D4D4D"/>
                </a:solidFill>
                <a:effectLst/>
                <a:uFillTx/>
                <a:latin typeface="Outfit"/>
                <a:ea typeface="Outfit"/>
              </a:rPr>
              <a:t>Recognition may be concentrated among fewer recipients</a:t>
            </a:r>
            <a:endParaRPr lang="en-US" sz="1150" b="0" u="none" strike="noStrike">
              <a:solidFill>
                <a:srgbClr val="FFFFFF"/>
              </a:solidFill>
              <a:effectLst/>
              <a:uFillTx/>
              <a:latin typeface="Arial"/>
            </a:endParaRPr>
          </a:p>
        </p:txBody>
      </p:sp>
      <p:pic>
        <p:nvPicPr>
          <p:cNvPr id="183" name="Image 3"/>
          <p:cNvPicPr/>
          <p:nvPr/>
        </p:nvPicPr>
        <p:blipFill>
          <a:blip>
            <a:extLst>
              <a:ext uri="{96DAC541-7B7A-43D3-8B79-37D633B846F1}">
                <asvg:svgBlip xmlns:asvg="http://schemas.microsoft.com/office/drawing/2016/SVG/main" r:embed="rId4"/>
              </a:ext>
            </a:extLst>
          </a:blip>
          <a:stretch/>
        </p:blipFill>
        <p:spPr>
          <a:xfrm>
            <a:off x="6286680" y="3703680"/>
            <a:ext cx="2581200" cy="1603800"/>
          </a:xfrm>
          <a:prstGeom prst="rect">
            <a:avLst/>
          </a:prstGeom>
          <a:noFill/>
          <a:ln w="0">
            <a:noFill/>
          </a:ln>
        </p:spPr>
      </p:pic>
      <p:sp>
        <p:nvSpPr>
          <p:cNvPr id="184" name="Text 6"/>
          <p:cNvSpPr/>
          <p:nvPr/>
        </p:nvSpPr>
        <p:spPr>
          <a:xfrm>
            <a:off x="6532920" y="3873960"/>
            <a:ext cx="2147400" cy="471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04000"/>
              </a:lnSpc>
              <a:tabLst>
                <a:tab pos="0" algn="l"/>
              </a:tabLst>
            </a:pPr>
            <a:r>
              <a:rPr lang="en-US" sz="1450" b="1" u="none" strike="noStrike">
                <a:solidFill>
                  <a:srgbClr val="4D4D4D"/>
                </a:solidFill>
                <a:effectLst/>
                <a:uFillTx/>
                <a:latin typeface="Outfit Bold"/>
                <a:ea typeface="Outfit Bold"/>
              </a:rPr>
              <a:t>Low Sender + High Recipient</a:t>
            </a:r>
            <a:endParaRPr lang="en-US" sz="1450" b="0" u="none" strike="noStrike">
              <a:solidFill>
                <a:srgbClr val="FFFFFF"/>
              </a:solidFill>
              <a:effectLst/>
              <a:uFillTx/>
              <a:latin typeface="Arial"/>
            </a:endParaRPr>
          </a:p>
        </p:txBody>
      </p:sp>
      <p:sp>
        <p:nvSpPr>
          <p:cNvPr id="185" name="Text 7"/>
          <p:cNvSpPr/>
          <p:nvPr/>
        </p:nvSpPr>
        <p:spPr>
          <a:xfrm>
            <a:off x="6532920" y="4467240"/>
            <a:ext cx="2147400" cy="434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20000"/>
              </a:lnSpc>
              <a:tabLst>
                <a:tab pos="0" algn="l"/>
              </a:tabLst>
            </a:pPr>
            <a:r>
              <a:rPr lang="en-US" sz="1150" b="0" u="none" strike="noStrike">
                <a:solidFill>
                  <a:srgbClr val="4D4D4D"/>
                </a:solidFill>
                <a:effectLst/>
                <a:uFillTx/>
                <a:latin typeface="Outfit"/>
                <a:ea typeface="Outfit"/>
              </a:rPr>
              <a:t>A smaller group may be driving broad reach</a:t>
            </a:r>
            <a:endParaRPr lang="en-US" sz="1150" b="0" u="none" strike="noStrike">
              <a:solidFill>
                <a:srgbClr val="FFFFFF"/>
              </a:solidFill>
              <a:effectLst/>
              <a:uFillTx/>
              <a:latin typeface="Arial"/>
            </a:endParaRPr>
          </a:p>
        </p:txBody>
      </p:sp>
      <p:pic>
        <p:nvPicPr>
          <p:cNvPr id="186" name="Image 4"/>
          <p:cNvPicPr/>
          <p:nvPr/>
        </p:nvPicPr>
        <p:blipFill>
          <a:blip>
            <a:extLst>
              <a:ext uri="{96DAC541-7B7A-43D3-8B79-37D633B846F1}">
                <asvg:svgBlip xmlns:asvg="http://schemas.microsoft.com/office/drawing/2016/SVG/main" r:embed="rId4"/>
              </a:ext>
            </a:extLst>
          </a:blip>
          <a:stretch/>
        </p:blipFill>
        <p:spPr>
          <a:xfrm>
            <a:off x="8971920" y="3703680"/>
            <a:ext cx="2581200" cy="1603800"/>
          </a:xfrm>
          <a:prstGeom prst="rect">
            <a:avLst/>
          </a:prstGeom>
          <a:noFill/>
          <a:ln w="0">
            <a:noFill/>
          </a:ln>
        </p:spPr>
      </p:pic>
      <p:sp>
        <p:nvSpPr>
          <p:cNvPr id="187" name="Text 8"/>
          <p:cNvSpPr/>
          <p:nvPr/>
        </p:nvSpPr>
        <p:spPr>
          <a:xfrm>
            <a:off x="9218520" y="3873960"/>
            <a:ext cx="2147400" cy="471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04000"/>
              </a:lnSpc>
              <a:tabLst>
                <a:tab pos="0" algn="l"/>
              </a:tabLst>
            </a:pPr>
            <a:r>
              <a:rPr lang="en-US" sz="1450" b="1" u="none" strike="noStrike">
                <a:solidFill>
                  <a:srgbClr val="4D4D4D"/>
                </a:solidFill>
                <a:effectLst/>
                <a:uFillTx/>
                <a:latin typeface="Outfit Bold"/>
                <a:ea typeface="Outfit Bold"/>
              </a:rPr>
              <a:t>Low Sender + Low Recipient</a:t>
            </a:r>
            <a:endParaRPr lang="en-US" sz="1450" b="0" u="none" strike="noStrike">
              <a:solidFill>
                <a:srgbClr val="FFFFFF"/>
              </a:solidFill>
              <a:effectLst/>
              <a:uFillTx/>
              <a:latin typeface="Arial"/>
            </a:endParaRPr>
          </a:p>
        </p:txBody>
      </p:sp>
      <p:sp>
        <p:nvSpPr>
          <p:cNvPr id="188" name="Text 9"/>
          <p:cNvSpPr/>
          <p:nvPr/>
        </p:nvSpPr>
        <p:spPr>
          <a:xfrm>
            <a:off x="9218520" y="4467240"/>
            <a:ext cx="2147400" cy="652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20000"/>
              </a:lnSpc>
              <a:tabLst>
                <a:tab pos="0" algn="l"/>
              </a:tabLst>
            </a:pPr>
            <a:r>
              <a:rPr lang="en-US" sz="1150" b="0" u="none" strike="noStrike">
                <a:solidFill>
                  <a:srgbClr val="4D4D4D"/>
                </a:solidFill>
                <a:effectLst/>
                <a:uFillTx/>
                <a:latin typeface="Outfit"/>
                <a:ea typeface="Outfit"/>
              </a:rPr>
              <a:t>Opportunity to improve adoption, awareness, training, or manager participation</a:t>
            </a:r>
            <a:endParaRPr lang="en-US" sz="1150" b="0" u="none" strike="noStrike">
              <a:solidFill>
                <a:srgbClr val="FFFFFF"/>
              </a:solidFill>
              <a:effectLst/>
              <a:uFillTx/>
              <a:latin typeface="Arial"/>
            </a:endParaRPr>
          </a:p>
        </p:txBody>
      </p:sp>
      <p:sp>
        <p:nvSpPr>
          <p:cNvPr id="189" name="Text 10"/>
          <p:cNvSpPr/>
          <p:nvPr/>
        </p:nvSpPr>
        <p:spPr>
          <a:xfrm>
            <a:off x="661320" y="5851800"/>
            <a:ext cx="11477880" cy="2174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20000"/>
              </a:lnSpc>
              <a:tabLst>
                <a:tab pos="0" algn="l"/>
              </a:tabLst>
            </a:pPr>
            <a:r>
              <a:rPr lang="en-US" sz="1150" b="0" i="1" u="none" strike="noStrike">
                <a:solidFill>
                  <a:srgbClr val="4D4D4D"/>
                </a:solidFill>
                <a:effectLst/>
                <a:uFillTx/>
                <a:latin typeface="Outfit"/>
                <a:ea typeface="Outfit"/>
              </a:rPr>
              <a:t>Presenter: Alexia</a:t>
            </a:r>
            <a:endParaRPr lang="en-US" sz="1150" b="0" u="none" strike="noStrike">
              <a:solidFill>
                <a:srgbClr val="FFFFFF"/>
              </a:solidFill>
              <a:effectLst/>
              <a:uFillTx/>
              <a:latin typeface="Arial"/>
            </a:endParaRPr>
          </a:p>
        </p:txBody>
      </p:sp>
      <p:sp>
        <p:nvSpPr>
          <p:cNvPr id="190" name="Text 11"/>
          <p:cNvSpPr/>
          <p:nvPr/>
        </p:nvSpPr>
        <p:spPr>
          <a:xfrm>
            <a:off x="11099160" y="6419520"/>
            <a:ext cx="92196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13</a:t>
            </a:r>
            <a:endParaRPr lang="en-US" sz="1000" b="0" u="none" strike="noStrike">
              <a:solidFill>
                <a:srgbClr val="FFFFFF"/>
              </a:solidFill>
              <a:effectLst/>
              <a:uFillTx/>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Text 0"/>
          <p:cNvSpPr/>
          <p:nvPr/>
        </p:nvSpPr>
        <p:spPr>
          <a:xfrm>
            <a:off x="661320" y="867960"/>
            <a:ext cx="10868400" cy="5904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600" b="1" u="none" strike="noStrike" dirty="0">
                <a:solidFill>
                  <a:srgbClr val="022740"/>
                </a:solidFill>
                <a:effectLst/>
                <a:uFillTx/>
                <a:latin typeface="Outfit Bold"/>
                <a:ea typeface="Outfit Bold"/>
              </a:rPr>
              <a:t>Step 5: Engagement Gaps</a:t>
            </a:r>
            <a:endParaRPr lang="en-US" sz="3600" b="0" u="none" strike="noStrike" dirty="0">
              <a:solidFill>
                <a:srgbClr val="022740"/>
              </a:solidFill>
              <a:effectLst/>
              <a:uFillTx/>
              <a:latin typeface="Arial"/>
            </a:endParaRPr>
          </a:p>
        </p:txBody>
      </p:sp>
      <p:sp>
        <p:nvSpPr>
          <p:cNvPr id="192" name="Text 1"/>
          <p:cNvSpPr/>
          <p:nvPr/>
        </p:nvSpPr>
        <p:spPr>
          <a:xfrm>
            <a:off x="661320" y="1836720"/>
            <a:ext cx="11477880" cy="3020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3000"/>
              </a:lnSpc>
              <a:tabLst>
                <a:tab pos="0" algn="l"/>
              </a:tabLst>
            </a:pPr>
            <a:r>
              <a:rPr lang="en-US" sz="1450" b="0" u="none" strike="noStrike">
                <a:solidFill>
                  <a:srgbClr val="4D4D4D"/>
                </a:solidFill>
                <a:effectLst/>
                <a:uFillTx/>
                <a:latin typeface="Outfit"/>
                <a:ea typeface="Outfit"/>
              </a:rPr>
              <a:t>Segment Sender RES, Recipient RES, and Manager Sender RES by:</a:t>
            </a:r>
            <a:endParaRPr lang="en-US" sz="1450" b="0" u="none" strike="noStrike">
              <a:solidFill>
                <a:srgbClr val="FFFFFF"/>
              </a:solidFill>
              <a:effectLst/>
              <a:uFillTx/>
              <a:latin typeface="Arial"/>
            </a:endParaRPr>
          </a:p>
        </p:txBody>
      </p:sp>
      <p:pic>
        <p:nvPicPr>
          <p:cNvPr id="193" name="Image 0"/>
          <p:cNvPicPr/>
          <p:nvPr/>
        </p:nvPicPr>
        <p:blipFill>
          <a:blip>
            <a:extLst>
              <a:ext uri="{96DAC541-7B7A-43D3-8B79-37D633B846F1}">
                <asvg:svgBlip xmlns:asvg="http://schemas.microsoft.com/office/drawing/2016/SVG/main" r:embed="rId3"/>
              </a:ext>
            </a:extLst>
          </a:blip>
          <a:stretch/>
        </p:blipFill>
        <p:spPr>
          <a:xfrm>
            <a:off x="636120" y="2539080"/>
            <a:ext cx="2508840" cy="641160"/>
          </a:xfrm>
          <a:prstGeom prst="rect">
            <a:avLst/>
          </a:prstGeom>
          <a:noFill/>
          <a:ln w="0">
            <a:noFill/>
          </a:ln>
        </p:spPr>
      </p:pic>
      <p:sp>
        <p:nvSpPr>
          <p:cNvPr id="194" name="Text 2"/>
          <p:cNvSpPr/>
          <p:nvPr/>
        </p:nvSpPr>
        <p:spPr>
          <a:xfrm>
            <a:off x="901440" y="2564280"/>
            <a:ext cx="2243520" cy="590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04000"/>
              </a:lnSpc>
              <a:tabLst>
                <a:tab pos="0" algn="l"/>
              </a:tabLst>
            </a:pPr>
            <a:r>
              <a:rPr lang="en-US" sz="1850" b="1" u="none" strike="noStrike">
                <a:solidFill>
                  <a:srgbClr val="4D4D4D"/>
                </a:solidFill>
                <a:effectLst/>
                <a:uFillTx/>
                <a:latin typeface="Outfit Bold"/>
                <a:ea typeface="Outfit Bold"/>
              </a:rPr>
              <a:t>Department or job function</a:t>
            </a:r>
            <a:endParaRPr lang="en-US" sz="1850" b="0" u="none" strike="noStrike">
              <a:solidFill>
                <a:srgbClr val="FFFFFF"/>
              </a:solidFill>
              <a:effectLst/>
              <a:uFillTx/>
              <a:latin typeface="Arial"/>
            </a:endParaRPr>
          </a:p>
        </p:txBody>
      </p:sp>
      <p:pic>
        <p:nvPicPr>
          <p:cNvPr id="195" name="Image 1"/>
          <p:cNvPicPr/>
          <p:nvPr/>
        </p:nvPicPr>
        <p:blipFill>
          <a:blip>
            <a:extLst>
              <a:ext uri="{96DAC541-7B7A-43D3-8B79-37D633B846F1}">
                <asvg:svgBlip xmlns:asvg="http://schemas.microsoft.com/office/drawing/2016/SVG/main" r:embed="rId3"/>
              </a:ext>
            </a:extLst>
          </a:blip>
          <a:stretch/>
        </p:blipFill>
        <p:spPr>
          <a:xfrm>
            <a:off x="3355920" y="2539080"/>
            <a:ext cx="2508840" cy="641160"/>
          </a:xfrm>
          <a:prstGeom prst="rect">
            <a:avLst/>
          </a:prstGeom>
          <a:noFill/>
          <a:ln w="0">
            <a:noFill/>
          </a:ln>
        </p:spPr>
      </p:pic>
      <p:sp>
        <p:nvSpPr>
          <p:cNvPr id="196" name="Text 3"/>
          <p:cNvSpPr/>
          <p:nvPr/>
        </p:nvSpPr>
        <p:spPr>
          <a:xfrm>
            <a:off x="3621240" y="2564280"/>
            <a:ext cx="224352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Location</a:t>
            </a:r>
            <a:endParaRPr lang="en-US" sz="1850" b="0" u="none" strike="noStrike">
              <a:solidFill>
                <a:srgbClr val="FFFFFF"/>
              </a:solidFill>
              <a:effectLst/>
              <a:uFillTx/>
              <a:latin typeface="Arial"/>
            </a:endParaRPr>
          </a:p>
        </p:txBody>
      </p:sp>
      <p:pic>
        <p:nvPicPr>
          <p:cNvPr id="197" name="Image 2"/>
          <p:cNvPicPr/>
          <p:nvPr/>
        </p:nvPicPr>
        <p:blipFill>
          <a:blip>
            <a:extLst>
              <a:ext uri="{96DAC541-7B7A-43D3-8B79-37D633B846F1}">
                <asvg:svgBlip xmlns:asvg="http://schemas.microsoft.com/office/drawing/2016/SVG/main" r:embed="rId3"/>
              </a:ext>
            </a:extLst>
          </a:blip>
          <a:stretch/>
        </p:blipFill>
        <p:spPr>
          <a:xfrm>
            <a:off x="636120" y="3507480"/>
            <a:ext cx="2508840" cy="641160"/>
          </a:xfrm>
          <a:prstGeom prst="rect">
            <a:avLst/>
          </a:prstGeom>
          <a:noFill/>
          <a:ln w="0">
            <a:noFill/>
          </a:ln>
        </p:spPr>
      </p:pic>
      <p:sp>
        <p:nvSpPr>
          <p:cNvPr id="198" name="Text 4"/>
          <p:cNvSpPr/>
          <p:nvPr/>
        </p:nvSpPr>
        <p:spPr>
          <a:xfrm>
            <a:off x="901440" y="3533040"/>
            <a:ext cx="2243520" cy="590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04000"/>
              </a:lnSpc>
              <a:tabLst>
                <a:tab pos="0" algn="l"/>
              </a:tabLst>
            </a:pPr>
            <a:r>
              <a:rPr lang="en-US" sz="1850" b="1" u="none" strike="noStrike">
                <a:solidFill>
                  <a:srgbClr val="4D4D4D"/>
                </a:solidFill>
                <a:effectLst/>
                <a:uFillTx/>
                <a:latin typeface="Outfit Bold"/>
                <a:ea typeface="Outfit Bold"/>
              </a:rPr>
              <a:t>Direct-report manager</a:t>
            </a:r>
            <a:endParaRPr lang="en-US" sz="1850" b="0" u="none" strike="noStrike">
              <a:solidFill>
                <a:srgbClr val="FFFFFF"/>
              </a:solidFill>
              <a:effectLst/>
              <a:uFillTx/>
              <a:latin typeface="Arial"/>
            </a:endParaRPr>
          </a:p>
        </p:txBody>
      </p:sp>
      <p:pic>
        <p:nvPicPr>
          <p:cNvPr id="199" name="Image 3"/>
          <p:cNvPicPr/>
          <p:nvPr/>
        </p:nvPicPr>
        <p:blipFill>
          <a:blip>
            <a:extLst>
              <a:ext uri="{96DAC541-7B7A-43D3-8B79-37D633B846F1}">
                <asvg:svgBlip xmlns:asvg="http://schemas.microsoft.com/office/drawing/2016/SVG/main" r:embed="rId3"/>
              </a:ext>
            </a:extLst>
          </a:blip>
          <a:stretch/>
        </p:blipFill>
        <p:spPr>
          <a:xfrm>
            <a:off x="3355920" y="3507480"/>
            <a:ext cx="2508840" cy="641160"/>
          </a:xfrm>
          <a:prstGeom prst="rect">
            <a:avLst/>
          </a:prstGeom>
          <a:noFill/>
          <a:ln w="0">
            <a:noFill/>
          </a:ln>
        </p:spPr>
      </p:pic>
      <p:sp>
        <p:nvSpPr>
          <p:cNvPr id="200" name="Text 5"/>
          <p:cNvSpPr/>
          <p:nvPr/>
        </p:nvSpPr>
        <p:spPr>
          <a:xfrm>
            <a:off x="3621240" y="3533040"/>
            <a:ext cx="224352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Tenure</a:t>
            </a:r>
            <a:endParaRPr lang="en-US" sz="1850" b="0" u="none" strike="noStrike">
              <a:solidFill>
                <a:srgbClr val="FFFFFF"/>
              </a:solidFill>
              <a:effectLst/>
              <a:uFillTx/>
              <a:latin typeface="Arial"/>
            </a:endParaRPr>
          </a:p>
        </p:txBody>
      </p:sp>
      <p:pic>
        <p:nvPicPr>
          <p:cNvPr id="201" name="Image 4"/>
          <p:cNvPicPr/>
          <p:nvPr/>
        </p:nvPicPr>
        <p:blipFill>
          <a:blip>
            <a:extLst>
              <a:ext uri="{96DAC541-7B7A-43D3-8B79-37D633B846F1}">
                <asvg:svgBlip xmlns:asvg="http://schemas.microsoft.com/office/drawing/2016/SVG/main" r:embed="rId3"/>
              </a:ext>
            </a:extLst>
          </a:blip>
          <a:stretch/>
        </p:blipFill>
        <p:spPr>
          <a:xfrm>
            <a:off x="6307200" y="2539080"/>
            <a:ext cx="2508840" cy="641160"/>
          </a:xfrm>
          <a:prstGeom prst="rect">
            <a:avLst/>
          </a:prstGeom>
          <a:noFill/>
          <a:ln w="0">
            <a:noFill/>
          </a:ln>
        </p:spPr>
      </p:pic>
      <p:sp>
        <p:nvSpPr>
          <p:cNvPr id="202" name="Text 6"/>
          <p:cNvSpPr/>
          <p:nvPr/>
        </p:nvSpPr>
        <p:spPr>
          <a:xfrm>
            <a:off x="6572520" y="2564280"/>
            <a:ext cx="2243520" cy="590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04000"/>
              </a:lnSpc>
              <a:tabLst>
                <a:tab pos="0" algn="l"/>
              </a:tabLst>
            </a:pPr>
            <a:r>
              <a:rPr lang="en-US" sz="1850" b="1" u="none" strike="noStrike">
                <a:solidFill>
                  <a:srgbClr val="4D4D4D"/>
                </a:solidFill>
                <a:effectLst/>
                <a:uFillTx/>
                <a:latin typeface="Outfit Bold"/>
                <a:ea typeface="Outfit Bold"/>
              </a:rPr>
              <a:t>Employee population</a:t>
            </a:r>
            <a:endParaRPr lang="en-US" sz="1850" b="0" u="none" strike="noStrike">
              <a:solidFill>
                <a:srgbClr val="FFFFFF"/>
              </a:solidFill>
              <a:effectLst/>
              <a:uFillTx/>
              <a:latin typeface="Arial"/>
            </a:endParaRPr>
          </a:p>
        </p:txBody>
      </p:sp>
      <p:pic>
        <p:nvPicPr>
          <p:cNvPr id="203" name="Image 5"/>
          <p:cNvPicPr/>
          <p:nvPr/>
        </p:nvPicPr>
        <p:blipFill>
          <a:blip>
            <a:extLst>
              <a:ext uri="{96DAC541-7B7A-43D3-8B79-37D633B846F1}">
                <asvg:svgBlip xmlns:asvg="http://schemas.microsoft.com/office/drawing/2016/SVG/main" r:embed="rId3"/>
              </a:ext>
            </a:extLst>
          </a:blip>
          <a:stretch/>
        </p:blipFill>
        <p:spPr>
          <a:xfrm>
            <a:off x="9027360" y="2539080"/>
            <a:ext cx="2508840" cy="641160"/>
          </a:xfrm>
          <a:prstGeom prst="rect">
            <a:avLst/>
          </a:prstGeom>
          <a:noFill/>
          <a:ln w="0">
            <a:noFill/>
          </a:ln>
        </p:spPr>
      </p:pic>
      <p:sp>
        <p:nvSpPr>
          <p:cNvPr id="204" name="Text 7"/>
          <p:cNvSpPr/>
          <p:nvPr/>
        </p:nvSpPr>
        <p:spPr>
          <a:xfrm>
            <a:off x="9292680" y="2564280"/>
            <a:ext cx="2243520" cy="590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04000"/>
              </a:lnSpc>
              <a:tabLst>
                <a:tab pos="0" algn="l"/>
              </a:tabLst>
            </a:pPr>
            <a:r>
              <a:rPr lang="en-US" sz="1850" b="1" u="none" strike="noStrike">
                <a:solidFill>
                  <a:srgbClr val="4D4D4D"/>
                </a:solidFill>
                <a:effectLst/>
                <a:uFillTx/>
                <a:latin typeface="Outfit Bold"/>
                <a:ea typeface="Outfit Bold"/>
              </a:rPr>
              <a:t>Frontline vs. corporate</a:t>
            </a:r>
            <a:endParaRPr lang="en-US" sz="1850" b="0" u="none" strike="noStrike">
              <a:solidFill>
                <a:srgbClr val="FFFFFF"/>
              </a:solidFill>
              <a:effectLst/>
              <a:uFillTx/>
              <a:latin typeface="Arial"/>
            </a:endParaRPr>
          </a:p>
        </p:txBody>
      </p:sp>
      <p:pic>
        <p:nvPicPr>
          <p:cNvPr id="205" name="Image 6"/>
          <p:cNvPicPr/>
          <p:nvPr/>
        </p:nvPicPr>
        <p:blipFill>
          <a:blip>
            <a:extLst>
              <a:ext uri="{96DAC541-7B7A-43D3-8B79-37D633B846F1}">
                <asvg:svgBlip xmlns:asvg="http://schemas.microsoft.com/office/drawing/2016/SVG/main" r:embed="rId4"/>
              </a:ext>
            </a:extLst>
          </a:blip>
          <a:stretch/>
        </p:blipFill>
        <p:spPr>
          <a:xfrm>
            <a:off x="6307200" y="3507480"/>
            <a:ext cx="5229000" cy="345600"/>
          </a:xfrm>
          <a:prstGeom prst="rect">
            <a:avLst/>
          </a:prstGeom>
          <a:noFill/>
          <a:ln w="0">
            <a:noFill/>
          </a:ln>
        </p:spPr>
      </p:pic>
      <p:sp>
        <p:nvSpPr>
          <p:cNvPr id="206" name="Text 8"/>
          <p:cNvSpPr/>
          <p:nvPr/>
        </p:nvSpPr>
        <p:spPr>
          <a:xfrm>
            <a:off x="6572520" y="3533040"/>
            <a:ext cx="496368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Remote vs. in-office</a:t>
            </a:r>
            <a:endParaRPr lang="en-US" sz="1850" b="0" u="none" strike="noStrike">
              <a:solidFill>
                <a:srgbClr val="FFFFFF"/>
              </a:solidFill>
              <a:effectLst/>
              <a:uFillTx/>
              <a:latin typeface="Arial"/>
            </a:endParaRPr>
          </a:p>
        </p:txBody>
      </p:sp>
      <p:sp>
        <p:nvSpPr>
          <p:cNvPr id="207" name="Text 9"/>
          <p:cNvSpPr/>
          <p:nvPr/>
        </p:nvSpPr>
        <p:spPr>
          <a:xfrm>
            <a:off x="945000" y="4761360"/>
            <a:ext cx="11194560" cy="3020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3000"/>
              </a:lnSpc>
              <a:tabLst>
                <a:tab pos="0" algn="l"/>
              </a:tabLst>
            </a:pPr>
            <a:r>
              <a:rPr lang="en-US" sz="1450" b="0" u="none" strike="noStrike">
                <a:solidFill>
                  <a:srgbClr val="4D4D4D"/>
                </a:solidFill>
                <a:effectLst/>
                <a:uFillTx/>
                <a:latin typeface="Outfit"/>
                <a:ea typeface="Outfit"/>
              </a:rPr>
              <a:t>Key question: </a:t>
            </a:r>
            <a:r>
              <a:rPr lang="en-US" sz="1450" b="1" u="none" strike="noStrike">
                <a:solidFill>
                  <a:srgbClr val="4D4D4D"/>
                </a:solidFill>
                <a:effectLst/>
                <a:uFillTx/>
                <a:latin typeface="Outfit Bold"/>
                <a:ea typeface="Outfit Bold"/>
              </a:rPr>
              <a:t>Who is having a different recognition experience?</a:t>
            </a:r>
            <a:endParaRPr lang="en-US" sz="1450" b="0" u="none" strike="noStrike">
              <a:solidFill>
                <a:srgbClr val="FFFFFF"/>
              </a:solidFill>
              <a:effectLst/>
              <a:uFillTx/>
              <a:latin typeface="Arial"/>
            </a:endParaRPr>
          </a:p>
        </p:txBody>
      </p:sp>
      <p:sp>
        <p:nvSpPr>
          <p:cNvPr id="208" name="Shape 10"/>
          <p:cNvSpPr/>
          <p:nvPr/>
        </p:nvSpPr>
        <p:spPr>
          <a:xfrm>
            <a:off x="661320" y="4548960"/>
            <a:ext cx="25200" cy="727200"/>
          </a:xfrm>
          <a:prstGeom prst="roundRect">
            <a:avLst>
              <a:gd name="adj" fmla="val 50001"/>
            </a:avLst>
          </a:prstGeom>
          <a:solidFill>
            <a:srgbClr val="1568A6"/>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209" name="Text 11"/>
          <p:cNvSpPr/>
          <p:nvPr/>
        </p:nvSpPr>
        <p:spPr>
          <a:xfrm>
            <a:off x="661320" y="5488920"/>
            <a:ext cx="11477880" cy="3020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3000"/>
              </a:lnSpc>
              <a:tabLst>
                <a:tab pos="0" algn="l"/>
              </a:tabLst>
            </a:pPr>
            <a:r>
              <a:rPr lang="en-US" sz="1450" b="0" i="1" u="none" strike="noStrike">
                <a:solidFill>
                  <a:srgbClr val="4D4D4D"/>
                </a:solidFill>
                <a:effectLst/>
                <a:uFillTx/>
                <a:latin typeface="Outfit"/>
                <a:ea typeface="Outfit"/>
              </a:rPr>
              <a:t>Presenter: Alexia</a:t>
            </a:r>
            <a:endParaRPr lang="en-US" sz="1450" b="0" u="none" strike="noStrike">
              <a:solidFill>
                <a:srgbClr val="FFFFFF"/>
              </a:solidFill>
              <a:effectLst/>
              <a:uFillTx/>
              <a:latin typeface="Arial"/>
            </a:endParaRPr>
          </a:p>
        </p:txBody>
      </p:sp>
      <p:sp>
        <p:nvSpPr>
          <p:cNvPr id="210" name="Text 12"/>
          <p:cNvSpPr/>
          <p:nvPr/>
        </p:nvSpPr>
        <p:spPr>
          <a:xfrm>
            <a:off x="11091240" y="6419520"/>
            <a:ext cx="92988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14</a:t>
            </a:r>
            <a:endParaRPr lang="en-US" sz="1000" b="0" u="none" strike="noStrike">
              <a:solidFill>
                <a:srgbClr val="FFFFFF"/>
              </a:solidFill>
              <a:effectLst/>
              <a:uFillTx/>
              <a:latin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Text 0"/>
          <p:cNvSpPr/>
          <p:nvPr/>
        </p:nvSpPr>
        <p:spPr>
          <a:xfrm>
            <a:off x="5233320" y="558720"/>
            <a:ext cx="6296400" cy="5230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600" b="1" u="none" strike="noStrike" dirty="0">
                <a:solidFill>
                  <a:srgbClr val="022740"/>
                </a:solidFill>
                <a:effectLst/>
                <a:uFillTx/>
                <a:latin typeface="Outfit Bold"/>
                <a:ea typeface="Outfit Bold"/>
              </a:rPr>
              <a:t>The Manager Lens</a:t>
            </a:r>
            <a:endParaRPr lang="en-US" sz="3600" b="0" u="none" strike="noStrike" dirty="0">
              <a:solidFill>
                <a:srgbClr val="022740"/>
              </a:solidFill>
              <a:effectLst/>
              <a:uFillTx/>
              <a:latin typeface="Arial"/>
            </a:endParaRPr>
          </a:p>
        </p:txBody>
      </p:sp>
      <p:sp>
        <p:nvSpPr>
          <p:cNvPr id="213" name="Text 1"/>
          <p:cNvSpPr/>
          <p:nvPr/>
        </p:nvSpPr>
        <p:spPr>
          <a:xfrm>
            <a:off x="5233320" y="1304280"/>
            <a:ext cx="6906240" cy="2523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26000"/>
              </a:lnSpc>
              <a:tabLst>
                <a:tab pos="0" algn="l"/>
              </a:tabLst>
            </a:pPr>
            <a:r>
              <a:rPr lang="en-US" sz="1300" b="0" u="none" strike="noStrike">
                <a:solidFill>
                  <a:srgbClr val="4D4D4D"/>
                </a:solidFill>
                <a:effectLst/>
                <a:uFillTx/>
                <a:latin typeface="Outfit"/>
                <a:ea typeface="Outfit"/>
              </a:rPr>
              <a:t>Compare managers side by side:</a:t>
            </a:r>
            <a:endParaRPr lang="en-US" sz="1300" b="0" u="none" strike="noStrike">
              <a:solidFill>
                <a:srgbClr val="FFFFFF"/>
              </a:solidFill>
              <a:effectLst/>
              <a:uFillTx/>
              <a:latin typeface="Arial"/>
            </a:endParaRPr>
          </a:p>
        </p:txBody>
      </p:sp>
      <p:pic>
        <p:nvPicPr>
          <p:cNvPr id="214" name="Image 1"/>
          <p:cNvPicPr/>
          <p:nvPr/>
        </p:nvPicPr>
        <p:blipFill>
          <a:blip>
            <a:extLst>
              <a:ext uri="{96DAC541-7B7A-43D3-8B79-37D633B846F1}">
                <asvg:svgBlip xmlns:asvg="http://schemas.microsoft.com/office/drawing/2016/SVG/main" r:embed="rId3"/>
              </a:ext>
            </a:extLst>
          </a:blip>
          <a:stretch/>
        </p:blipFill>
        <p:spPr>
          <a:xfrm>
            <a:off x="5296320" y="1729080"/>
            <a:ext cx="250920" cy="250920"/>
          </a:xfrm>
          <a:prstGeom prst="rect">
            <a:avLst/>
          </a:prstGeom>
          <a:noFill/>
          <a:ln w="0">
            <a:noFill/>
          </a:ln>
        </p:spPr>
      </p:pic>
      <p:sp>
        <p:nvSpPr>
          <p:cNvPr id="215" name="Text 2"/>
          <p:cNvSpPr/>
          <p:nvPr/>
        </p:nvSpPr>
        <p:spPr>
          <a:xfrm>
            <a:off x="5777640" y="1724040"/>
            <a:ext cx="5752440" cy="2613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600" b="1" u="none" strike="noStrike">
                <a:solidFill>
                  <a:srgbClr val="4D4D4D"/>
                </a:solidFill>
                <a:effectLst/>
                <a:uFillTx/>
                <a:latin typeface="Outfit Bold"/>
                <a:ea typeface="Outfit Bold"/>
              </a:rPr>
              <a:t>Who consistently recognizes employees?</a:t>
            </a:r>
            <a:endParaRPr lang="en-US" sz="1600" b="0" u="none" strike="noStrike">
              <a:solidFill>
                <a:srgbClr val="FFFFFF"/>
              </a:solidFill>
              <a:effectLst/>
              <a:uFillTx/>
              <a:latin typeface="Arial"/>
            </a:endParaRPr>
          </a:p>
        </p:txBody>
      </p:sp>
      <p:pic>
        <p:nvPicPr>
          <p:cNvPr id="216" name="Image 2"/>
          <p:cNvPicPr/>
          <p:nvPr/>
        </p:nvPicPr>
        <p:blipFill>
          <a:blip>
            <a:extLst>
              <a:ext uri="{96DAC541-7B7A-43D3-8B79-37D633B846F1}">
                <asvg:svgBlip xmlns:asvg="http://schemas.microsoft.com/office/drawing/2016/SVG/main" r:embed="rId3"/>
              </a:ext>
            </a:extLst>
          </a:blip>
          <a:stretch/>
        </p:blipFill>
        <p:spPr>
          <a:xfrm>
            <a:off x="5296320" y="2533320"/>
            <a:ext cx="250920" cy="250920"/>
          </a:xfrm>
          <a:prstGeom prst="rect">
            <a:avLst/>
          </a:prstGeom>
          <a:noFill/>
          <a:ln w="0">
            <a:noFill/>
          </a:ln>
        </p:spPr>
      </p:pic>
      <p:sp>
        <p:nvSpPr>
          <p:cNvPr id="217" name="Text 3"/>
          <p:cNvSpPr/>
          <p:nvPr/>
        </p:nvSpPr>
        <p:spPr>
          <a:xfrm>
            <a:off x="5777640" y="2527920"/>
            <a:ext cx="5752440" cy="2613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600" b="1" u="none" strike="noStrike">
                <a:solidFill>
                  <a:srgbClr val="4D4D4D"/>
                </a:solidFill>
                <a:effectLst/>
                <a:uFillTx/>
                <a:latin typeface="Outfit Bold"/>
                <a:ea typeface="Outfit Bold"/>
              </a:rPr>
              <a:t>Which teams rely mainly on peer recognition?</a:t>
            </a:r>
            <a:endParaRPr lang="en-US" sz="1600" b="0" u="none" strike="noStrike">
              <a:solidFill>
                <a:srgbClr val="FFFFFF"/>
              </a:solidFill>
              <a:effectLst/>
              <a:uFillTx/>
              <a:latin typeface="Arial"/>
            </a:endParaRPr>
          </a:p>
        </p:txBody>
      </p:sp>
      <p:pic>
        <p:nvPicPr>
          <p:cNvPr id="218" name="Image 3"/>
          <p:cNvPicPr/>
          <p:nvPr/>
        </p:nvPicPr>
        <p:blipFill>
          <a:blip>
            <a:extLst>
              <a:ext uri="{96DAC541-7B7A-43D3-8B79-37D633B846F1}">
                <asvg:svgBlip xmlns:asvg="http://schemas.microsoft.com/office/drawing/2016/SVG/main" r:embed="rId3"/>
              </a:ext>
            </a:extLst>
          </a:blip>
          <a:stretch/>
        </p:blipFill>
        <p:spPr>
          <a:xfrm>
            <a:off x="5296320" y="3337200"/>
            <a:ext cx="250920" cy="250920"/>
          </a:xfrm>
          <a:prstGeom prst="rect">
            <a:avLst/>
          </a:prstGeom>
          <a:noFill/>
          <a:ln w="0">
            <a:noFill/>
          </a:ln>
        </p:spPr>
      </p:pic>
      <p:sp>
        <p:nvSpPr>
          <p:cNvPr id="219" name="Text 4"/>
          <p:cNvSpPr/>
          <p:nvPr/>
        </p:nvSpPr>
        <p:spPr>
          <a:xfrm>
            <a:off x="5777640" y="3332160"/>
            <a:ext cx="5752440" cy="2613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600" b="1" u="none" strike="noStrike">
                <a:solidFill>
                  <a:srgbClr val="4D4D4D"/>
                </a:solidFill>
                <a:effectLst/>
                <a:uFillTx/>
                <a:latin typeface="Outfit Bold"/>
                <a:ea typeface="Outfit Bold"/>
              </a:rPr>
              <a:t>Whose participation has declined?</a:t>
            </a:r>
            <a:endParaRPr lang="en-US" sz="1600" b="0" u="none" strike="noStrike">
              <a:solidFill>
                <a:srgbClr val="FFFFFF"/>
              </a:solidFill>
              <a:effectLst/>
              <a:uFillTx/>
              <a:latin typeface="Arial"/>
            </a:endParaRPr>
          </a:p>
        </p:txBody>
      </p:sp>
      <p:pic>
        <p:nvPicPr>
          <p:cNvPr id="220" name="Image 4"/>
          <p:cNvPicPr/>
          <p:nvPr/>
        </p:nvPicPr>
        <p:blipFill>
          <a:blip>
            <a:extLst>
              <a:ext uri="{96DAC541-7B7A-43D3-8B79-37D633B846F1}">
                <asvg:svgBlip xmlns:asvg="http://schemas.microsoft.com/office/drawing/2016/SVG/main" r:embed="rId3"/>
              </a:ext>
            </a:extLst>
          </a:blip>
          <a:stretch/>
        </p:blipFill>
        <p:spPr>
          <a:xfrm>
            <a:off x="5296320" y="4141440"/>
            <a:ext cx="250920" cy="250920"/>
          </a:xfrm>
          <a:prstGeom prst="rect">
            <a:avLst/>
          </a:prstGeom>
          <a:noFill/>
          <a:ln w="0">
            <a:noFill/>
          </a:ln>
        </p:spPr>
      </p:pic>
      <p:sp>
        <p:nvSpPr>
          <p:cNvPr id="221" name="Text 5"/>
          <p:cNvSpPr/>
          <p:nvPr/>
        </p:nvSpPr>
        <p:spPr>
          <a:xfrm>
            <a:off x="5777640" y="4136400"/>
            <a:ext cx="5752440" cy="2613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600" b="1" u="none" strike="noStrike">
                <a:solidFill>
                  <a:srgbClr val="4D4D4D"/>
                </a:solidFill>
                <a:effectLst/>
                <a:uFillTx/>
                <a:latin typeface="Outfit Bold"/>
                <a:ea typeface="Outfit Bold"/>
              </a:rPr>
              <a:t>Which strong habits could other leaders adopt?</a:t>
            </a:r>
            <a:endParaRPr lang="en-US" sz="1600" b="0" u="none" strike="noStrike">
              <a:solidFill>
                <a:srgbClr val="FFFFFF"/>
              </a:solidFill>
              <a:effectLst/>
              <a:uFillTx/>
              <a:latin typeface="Arial"/>
            </a:endParaRPr>
          </a:p>
        </p:txBody>
      </p:sp>
      <p:sp>
        <p:nvSpPr>
          <p:cNvPr id="222" name="Shape 6"/>
          <p:cNvSpPr/>
          <p:nvPr/>
        </p:nvSpPr>
        <p:spPr>
          <a:xfrm>
            <a:off x="5233320" y="4810680"/>
            <a:ext cx="6296400" cy="870120"/>
          </a:xfrm>
          <a:prstGeom prst="roundRect">
            <a:avLst>
              <a:gd name="adj" fmla="val 28854"/>
            </a:avLst>
          </a:prstGeom>
          <a:solidFill>
            <a:srgbClr val="D2E8F9"/>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pic>
        <p:nvPicPr>
          <p:cNvPr id="223" name="Image 5"/>
          <p:cNvPicPr/>
          <p:nvPr/>
        </p:nvPicPr>
        <p:blipFill>
          <a:blip r:embed="rId4"/>
          <a:stretch/>
        </p:blipFill>
        <p:spPr>
          <a:xfrm>
            <a:off x="5400720" y="5025960"/>
            <a:ext cx="208800" cy="167040"/>
          </a:xfrm>
          <a:prstGeom prst="rect">
            <a:avLst/>
          </a:prstGeom>
          <a:noFill/>
          <a:ln w="0">
            <a:noFill/>
          </a:ln>
        </p:spPr>
      </p:pic>
      <p:sp>
        <p:nvSpPr>
          <p:cNvPr id="224" name="Text 7"/>
          <p:cNvSpPr/>
          <p:nvPr/>
        </p:nvSpPr>
        <p:spPr>
          <a:xfrm>
            <a:off x="5777280" y="5000760"/>
            <a:ext cx="5585040" cy="5047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26000"/>
              </a:lnSpc>
              <a:tabLst>
                <a:tab pos="0" algn="l"/>
              </a:tabLst>
            </a:pPr>
            <a:r>
              <a:rPr lang="en-US" sz="1300" b="0" u="none" strike="noStrike">
                <a:solidFill>
                  <a:srgbClr val="000000"/>
                </a:solidFill>
                <a:effectLst/>
                <a:uFillTx/>
                <a:latin typeface="Outfit"/>
                <a:ea typeface="Outfit"/>
              </a:rPr>
              <a:t>Low manager participation alongside reasonable team reach may mean peers are covering a leadership gap.</a:t>
            </a:r>
            <a:endParaRPr lang="en-US" sz="1300" b="0" u="none" strike="noStrike">
              <a:solidFill>
                <a:srgbClr val="FFFFFF"/>
              </a:solidFill>
              <a:effectLst/>
              <a:uFillTx/>
              <a:latin typeface="Arial"/>
            </a:endParaRPr>
          </a:p>
        </p:txBody>
      </p:sp>
      <p:sp>
        <p:nvSpPr>
          <p:cNvPr id="225" name="Text 8"/>
          <p:cNvSpPr/>
          <p:nvPr/>
        </p:nvSpPr>
        <p:spPr>
          <a:xfrm>
            <a:off x="5233320" y="5848200"/>
            <a:ext cx="6906240" cy="2523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26000"/>
              </a:lnSpc>
              <a:tabLst>
                <a:tab pos="0" algn="l"/>
              </a:tabLst>
            </a:pPr>
            <a:r>
              <a:rPr lang="en-US" sz="1300" b="0" i="1" u="none" strike="noStrike">
                <a:solidFill>
                  <a:srgbClr val="4D4D4D"/>
                </a:solidFill>
                <a:effectLst/>
                <a:uFillTx/>
                <a:latin typeface="Outfit"/>
                <a:ea typeface="Outfit"/>
              </a:rPr>
              <a:t>Presenter: Alexia</a:t>
            </a:r>
            <a:endParaRPr lang="en-US" sz="1300" b="0" u="none" strike="noStrike">
              <a:solidFill>
                <a:srgbClr val="FFFFFF"/>
              </a:solidFill>
              <a:effectLst/>
              <a:uFillTx/>
              <a:latin typeface="Arial"/>
            </a:endParaRPr>
          </a:p>
        </p:txBody>
      </p:sp>
      <p:sp>
        <p:nvSpPr>
          <p:cNvPr id="226" name="Text 9"/>
          <p:cNvSpPr/>
          <p:nvPr/>
        </p:nvSpPr>
        <p:spPr>
          <a:xfrm>
            <a:off x="11098800" y="6419520"/>
            <a:ext cx="92232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15</a:t>
            </a:r>
            <a:endParaRPr lang="en-US" sz="1000" b="0" u="none" strike="noStrike">
              <a:solidFill>
                <a:srgbClr val="FFFFFF"/>
              </a:solidFill>
              <a:effectLst/>
              <a:uFillTx/>
              <a:latin typeface="Arial"/>
            </a:endParaRPr>
          </a:p>
        </p:txBody>
      </p:sp>
      <p:pic>
        <p:nvPicPr>
          <p:cNvPr id="5" name="Picture 4">
            <a:extLst>
              <a:ext uri="{FF2B5EF4-FFF2-40B4-BE49-F238E27FC236}">
                <a16:creationId xmlns:a16="http://schemas.microsoft.com/office/drawing/2014/main" id="{E7213F13-9FF8-226D-B868-05A385737E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286" y="473837"/>
            <a:ext cx="4750851" cy="593644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Text 0"/>
          <p:cNvSpPr/>
          <p:nvPr/>
        </p:nvSpPr>
        <p:spPr>
          <a:xfrm>
            <a:off x="661320" y="1343880"/>
            <a:ext cx="10868400" cy="5904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600" b="1" u="none" strike="noStrike" dirty="0">
                <a:solidFill>
                  <a:srgbClr val="022740"/>
                </a:solidFill>
                <a:effectLst/>
                <a:uFillTx/>
                <a:latin typeface="Outfit Bold"/>
                <a:ea typeface="Outfit Bold"/>
              </a:rPr>
              <a:t>Step 6: Recognition Quality</a:t>
            </a:r>
            <a:endParaRPr lang="en-US" sz="3600" b="0" u="none" strike="noStrike" dirty="0">
              <a:solidFill>
                <a:srgbClr val="022740"/>
              </a:solidFill>
              <a:effectLst/>
              <a:uFillTx/>
              <a:latin typeface="Arial"/>
            </a:endParaRPr>
          </a:p>
        </p:txBody>
      </p:sp>
      <p:sp>
        <p:nvSpPr>
          <p:cNvPr id="228" name="Shape 1"/>
          <p:cNvSpPr/>
          <p:nvPr/>
        </p:nvSpPr>
        <p:spPr>
          <a:xfrm>
            <a:off x="661320" y="2312640"/>
            <a:ext cx="3496680" cy="2487600"/>
          </a:xfrm>
          <a:prstGeom prst="roundRect">
            <a:avLst>
              <a:gd name="adj" fmla="val 11395"/>
            </a:avLst>
          </a:prstGeom>
          <a:solidFill>
            <a:srgbClr val="D2E8F9"/>
          </a:solidFill>
          <a:ln w="19050">
            <a:solidFill>
              <a:srgbClr val="B8CEDF"/>
            </a:solidFill>
            <a:round/>
          </a:ln>
          <a:effectLst>
            <a:outerShdw dist="29019"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29" name="Shape 2"/>
          <p:cNvSpPr/>
          <p:nvPr/>
        </p:nvSpPr>
        <p:spPr>
          <a:xfrm>
            <a:off x="869400" y="2520720"/>
            <a:ext cx="566640" cy="566640"/>
          </a:xfrm>
          <a:prstGeom prst="ellipse">
            <a:avLst/>
          </a:prstGeom>
          <a:solidFill>
            <a:srgbClr val="1568A6"/>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pic>
        <p:nvPicPr>
          <p:cNvPr id="230" name="Image 0"/>
          <p:cNvPicPr/>
          <p:nvPr/>
        </p:nvPicPr>
        <p:blipFill>
          <a:blip>
            <a:extLst>
              <a:ext uri="{96DAC541-7B7A-43D3-8B79-37D633B846F1}">
                <asvg:svgBlip xmlns:asvg="http://schemas.microsoft.com/office/drawing/2016/SVG/main" r:embed="rId3"/>
              </a:ext>
            </a:extLst>
          </a:blip>
          <a:stretch/>
        </p:blipFill>
        <p:spPr>
          <a:xfrm>
            <a:off x="1025640" y="2676600"/>
            <a:ext cx="254880" cy="254880"/>
          </a:xfrm>
          <a:prstGeom prst="rect">
            <a:avLst/>
          </a:prstGeom>
          <a:noFill/>
          <a:ln w="0">
            <a:noFill/>
          </a:ln>
        </p:spPr>
      </p:pic>
      <p:sp>
        <p:nvSpPr>
          <p:cNvPr id="231" name="Text 3"/>
          <p:cNvSpPr/>
          <p:nvPr/>
        </p:nvSpPr>
        <p:spPr>
          <a:xfrm>
            <a:off x="869400" y="3276720"/>
            <a:ext cx="308052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Value Alignment</a:t>
            </a:r>
            <a:endParaRPr lang="en-US" sz="1850" b="0" u="none" strike="noStrike">
              <a:solidFill>
                <a:srgbClr val="FFFFFF"/>
              </a:solidFill>
              <a:effectLst/>
              <a:uFillTx/>
              <a:latin typeface="Arial"/>
            </a:endParaRPr>
          </a:p>
        </p:txBody>
      </p:sp>
      <p:sp>
        <p:nvSpPr>
          <p:cNvPr id="232" name="Text 4"/>
          <p:cNvSpPr/>
          <p:nvPr/>
        </p:nvSpPr>
        <p:spPr>
          <a:xfrm>
            <a:off x="869400" y="3685320"/>
            <a:ext cx="3080520" cy="906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33000"/>
              </a:lnSpc>
              <a:tabLst>
                <a:tab pos="0" algn="l"/>
              </a:tabLst>
            </a:pPr>
            <a:r>
              <a:rPr lang="en-US" sz="1450" b="0" u="none" strike="noStrike">
                <a:solidFill>
                  <a:srgbClr val="4D4D4D"/>
                </a:solidFill>
                <a:effectLst/>
                <a:uFillTx/>
                <a:latin typeface="Outfit"/>
                <a:ea typeface="Outfit"/>
              </a:rPr>
              <a:t>Are messages connected to values, competencies, or strategic behaviors?</a:t>
            </a:r>
            <a:endParaRPr lang="en-US" sz="1450" b="0" u="none" strike="noStrike">
              <a:solidFill>
                <a:srgbClr val="FFFFFF"/>
              </a:solidFill>
              <a:effectLst/>
              <a:uFillTx/>
              <a:latin typeface="Arial"/>
            </a:endParaRPr>
          </a:p>
        </p:txBody>
      </p:sp>
      <p:sp>
        <p:nvSpPr>
          <p:cNvPr id="233" name="Shape 5"/>
          <p:cNvSpPr/>
          <p:nvPr/>
        </p:nvSpPr>
        <p:spPr>
          <a:xfrm>
            <a:off x="4347360" y="2312640"/>
            <a:ext cx="3496680" cy="2487600"/>
          </a:xfrm>
          <a:prstGeom prst="roundRect">
            <a:avLst>
              <a:gd name="adj" fmla="val 11395"/>
            </a:avLst>
          </a:prstGeom>
          <a:solidFill>
            <a:srgbClr val="D2E8F9"/>
          </a:solidFill>
          <a:ln w="19050">
            <a:solidFill>
              <a:srgbClr val="B8CEDF"/>
            </a:solidFill>
            <a:round/>
          </a:ln>
          <a:effectLst>
            <a:outerShdw dist="29019"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34" name="Shape 6"/>
          <p:cNvSpPr/>
          <p:nvPr/>
        </p:nvSpPr>
        <p:spPr>
          <a:xfrm>
            <a:off x="4555440" y="2520720"/>
            <a:ext cx="566640" cy="566640"/>
          </a:xfrm>
          <a:prstGeom prst="ellipse">
            <a:avLst/>
          </a:prstGeom>
          <a:solidFill>
            <a:srgbClr val="1568A6"/>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pic>
        <p:nvPicPr>
          <p:cNvPr id="235" name="Image 1"/>
          <p:cNvPicPr/>
          <p:nvPr/>
        </p:nvPicPr>
        <p:blipFill>
          <a:blip>
            <a:extLst>
              <a:ext uri="{96DAC541-7B7A-43D3-8B79-37D633B846F1}">
                <asvg:svgBlip xmlns:asvg="http://schemas.microsoft.com/office/drawing/2016/SVG/main" r:embed="rId4"/>
              </a:ext>
            </a:extLst>
          </a:blip>
          <a:stretch/>
        </p:blipFill>
        <p:spPr>
          <a:xfrm>
            <a:off x="4711320" y="2676600"/>
            <a:ext cx="254880" cy="254880"/>
          </a:xfrm>
          <a:prstGeom prst="rect">
            <a:avLst/>
          </a:prstGeom>
          <a:noFill/>
          <a:ln w="0">
            <a:noFill/>
          </a:ln>
        </p:spPr>
      </p:pic>
      <p:sp>
        <p:nvSpPr>
          <p:cNvPr id="236" name="Text 7"/>
          <p:cNvSpPr/>
          <p:nvPr/>
        </p:nvSpPr>
        <p:spPr>
          <a:xfrm>
            <a:off x="4555440" y="3276720"/>
            <a:ext cx="308052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Message Quality</a:t>
            </a:r>
            <a:endParaRPr lang="en-US" sz="1850" b="0" u="none" strike="noStrike">
              <a:solidFill>
                <a:srgbClr val="FFFFFF"/>
              </a:solidFill>
              <a:effectLst/>
              <a:uFillTx/>
              <a:latin typeface="Arial"/>
            </a:endParaRPr>
          </a:p>
        </p:txBody>
      </p:sp>
      <p:sp>
        <p:nvSpPr>
          <p:cNvPr id="237" name="Text 8"/>
          <p:cNvSpPr/>
          <p:nvPr/>
        </p:nvSpPr>
        <p:spPr>
          <a:xfrm>
            <a:off x="4555440" y="3685320"/>
            <a:ext cx="3080520" cy="604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33000"/>
              </a:lnSpc>
              <a:tabLst>
                <a:tab pos="0" algn="l"/>
              </a:tabLst>
            </a:pPr>
            <a:r>
              <a:rPr lang="en-US" sz="1450" b="0" u="none" strike="noStrike">
                <a:solidFill>
                  <a:srgbClr val="4D4D4D"/>
                </a:solidFill>
                <a:effectLst/>
                <a:uFillTx/>
                <a:latin typeface="Outfit"/>
                <a:ea typeface="Outfit"/>
              </a:rPr>
              <a:t>Do they explain what happened, why it mattered, and who benefited?</a:t>
            </a:r>
            <a:endParaRPr lang="en-US" sz="1450" b="0" u="none" strike="noStrike">
              <a:solidFill>
                <a:srgbClr val="FFFFFF"/>
              </a:solidFill>
              <a:effectLst/>
              <a:uFillTx/>
              <a:latin typeface="Arial"/>
            </a:endParaRPr>
          </a:p>
        </p:txBody>
      </p:sp>
      <p:sp>
        <p:nvSpPr>
          <p:cNvPr id="238" name="Shape 9"/>
          <p:cNvSpPr/>
          <p:nvPr/>
        </p:nvSpPr>
        <p:spPr>
          <a:xfrm>
            <a:off x="8033400" y="2312640"/>
            <a:ext cx="3496680" cy="2487600"/>
          </a:xfrm>
          <a:prstGeom prst="roundRect">
            <a:avLst>
              <a:gd name="adj" fmla="val 11395"/>
            </a:avLst>
          </a:prstGeom>
          <a:solidFill>
            <a:srgbClr val="D2E8F9"/>
          </a:solidFill>
          <a:ln w="19050">
            <a:solidFill>
              <a:srgbClr val="B8CEDF"/>
            </a:solidFill>
            <a:round/>
          </a:ln>
          <a:effectLst>
            <a:outerShdw dist="29019"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39" name="Shape 10"/>
          <p:cNvSpPr/>
          <p:nvPr/>
        </p:nvSpPr>
        <p:spPr>
          <a:xfrm>
            <a:off x="8241480" y="2520720"/>
            <a:ext cx="566640" cy="566640"/>
          </a:xfrm>
          <a:prstGeom prst="ellipse">
            <a:avLst/>
          </a:prstGeom>
          <a:solidFill>
            <a:srgbClr val="1568A6"/>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pic>
        <p:nvPicPr>
          <p:cNvPr id="240" name="Image 2"/>
          <p:cNvPicPr/>
          <p:nvPr/>
        </p:nvPicPr>
        <p:blipFill>
          <a:blip r:embed="rId5"/>
          <a:stretch/>
        </p:blipFill>
        <p:spPr>
          <a:xfrm>
            <a:off x="8397360" y="2676600"/>
            <a:ext cx="254880" cy="254880"/>
          </a:xfrm>
          <a:prstGeom prst="rect">
            <a:avLst/>
          </a:prstGeom>
          <a:noFill/>
          <a:ln w="0">
            <a:noFill/>
          </a:ln>
        </p:spPr>
      </p:pic>
      <p:sp>
        <p:nvSpPr>
          <p:cNvPr id="241" name="Text 11"/>
          <p:cNvSpPr/>
          <p:nvPr/>
        </p:nvSpPr>
        <p:spPr>
          <a:xfrm>
            <a:off x="8241480" y="3276720"/>
            <a:ext cx="308052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Variety</a:t>
            </a:r>
            <a:endParaRPr lang="en-US" sz="1850" b="0" u="none" strike="noStrike">
              <a:solidFill>
                <a:srgbClr val="FFFFFF"/>
              </a:solidFill>
              <a:effectLst/>
              <a:uFillTx/>
              <a:latin typeface="Arial"/>
            </a:endParaRPr>
          </a:p>
        </p:txBody>
      </p:sp>
      <p:sp>
        <p:nvSpPr>
          <p:cNvPr id="242" name="Text 12"/>
          <p:cNvSpPr/>
          <p:nvPr/>
        </p:nvSpPr>
        <p:spPr>
          <a:xfrm>
            <a:off x="8241480" y="3685320"/>
            <a:ext cx="3080520" cy="906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33000"/>
              </a:lnSpc>
              <a:tabLst>
                <a:tab pos="0" algn="l"/>
              </a:tabLst>
            </a:pPr>
            <a:r>
              <a:rPr lang="en-US" sz="1450" b="0" u="none" strike="noStrike">
                <a:solidFill>
                  <a:srgbClr val="4D4D4D"/>
                </a:solidFill>
                <a:effectLst/>
                <a:uFillTx/>
                <a:latin typeface="Outfit"/>
                <a:ea typeface="Outfit"/>
              </a:rPr>
              <a:t>Does recognition reflect different behaviors, teams, locations, and milestones?</a:t>
            </a:r>
            <a:endParaRPr lang="en-US" sz="1450" b="0" u="none" strike="noStrike">
              <a:solidFill>
                <a:srgbClr val="FFFFFF"/>
              </a:solidFill>
              <a:effectLst/>
              <a:uFillTx/>
              <a:latin typeface="Arial"/>
            </a:endParaRPr>
          </a:p>
        </p:txBody>
      </p:sp>
      <p:sp>
        <p:nvSpPr>
          <p:cNvPr id="243" name="Text 13"/>
          <p:cNvSpPr/>
          <p:nvPr/>
        </p:nvSpPr>
        <p:spPr>
          <a:xfrm>
            <a:off x="661320" y="5013360"/>
            <a:ext cx="11477880" cy="3020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3000"/>
              </a:lnSpc>
              <a:tabLst>
                <a:tab pos="0" algn="l"/>
              </a:tabLst>
            </a:pPr>
            <a:r>
              <a:rPr lang="en-US" sz="1450" b="0" i="1" u="none" strike="noStrike">
                <a:solidFill>
                  <a:srgbClr val="4D4D4D"/>
                </a:solidFill>
                <a:effectLst/>
                <a:uFillTx/>
                <a:latin typeface="Outfit"/>
                <a:ea typeface="Outfit"/>
              </a:rPr>
              <a:t>Presenter: Alexia</a:t>
            </a:r>
            <a:endParaRPr lang="en-US" sz="1450" b="0" u="none" strike="noStrike">
              <a:solidFill>
                <a:srgbClr val="FFFFFF"/>
              </a:solidFill>
              <a:effectLst/>
              <a:uFillTx/>
              <a:latin typeface="Arial"/>
            </a:endParaRPr>
          </a:p>
        </p:txBody>
      </p:sp>
      <p:sp>
        <p:nvSpPr>
          <p:cNvPr id="244" name="Text 14"/>
          <p:cNvSpPr/>
          <p:nvPr/>
        </p:nvSpPr>
        <p:spPr>
          <a:xfrm>
            <a:off x="11095920" y="6419520"/>
            <a:ext cx="92556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16</a:t>
            </a:r>
            <a:endParaRPr lang="en-US" sz="1000" b="0" u="none" strike="noStrike">
              <a:solidFill>
                <a:srgbClr val="FFFFFF"/>
              </a:solidFill>
              <a:effectLst/>
              <a:uFillTx/>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hape 6">
            <a:extLst>
              <a:ext uri="{FF2B5EF4-FFF2-40B4-BE49-F238E27FC236}">
                <a16:creationId xmlns:a16="http://schemas.microsoft.com/office/drawing/2014/main" id="{151B3C4C-78F3-627B-A163-B34E85783F26}"/>
              </a:ext>
            </a:extLst>
          </p:cNvPr>
          <p:cNvSpPr/>
          <p:nvPr/>
        </p:nvSpPr>
        <p:spPr>
          <a:xfrm>
            <a:off x="7487824" y="3264368"/>
            <a:ext cx="796439" cy="963900"/>
          </a:xfrm>
          <a:prstGeom prst="roundRect">
            <a:avLst>
              <a:gd name="adj" fmla="val 50000"/>
            </a:avLst>
          </a:prstGeom>
          <a:solidFill>
            <a:srgbClr val="D2E8F9"/>
          </a:solidFill>
          <a:ln w="12700">
            <a:solidFill>
              <a:srgbClr val="B8CEDF"/>
            </a:solidFill>
            <a:round/>
          </a:ln>
          <a:effectLst>
            <a:outerShdw dist="16291"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pic>
        <p:nvPicPr>
          <p:cNvPr id="20" name="Picture 19">
            <a:extLst>
              <a:ext uri="{FF2B5EF4-FFF2-40B4-BE49-F238E27FC236}">
                <a16:creationId xmlns:a16="http://schemas.microsoft.com/office/drawing/2014/main" id="{FD4E006F-0913-00AA-D6A6-491535E83E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5391" y="3274524"/>
            <a:ext cx="846356" cy="846356"/>
          </a:xfrm>
          <a:prstGeom prst="rect">
            <a:avLst/>
          </a:prstGeom>
        </p:spPr>
      </p:pic>
      <p:sp>
        <p:nvSpPr>
          <p:cNvPr id="14" name="Shape 6">
            <a:extLst>
              <a:ext uri="{FF2B5EF4-FFF2-40B4-BE49-F238E27FC236}">
                <a16:creationId xmlns:a16="http://schemas.microsoft.com/office/drawing/2014/main" id="{DF30692C-A55F-5E46-8756-41B029AFEC0D}"/>
              </a:ext>
            </a:extLst>
          </p:cNvPr>
          <p:cNvSpPr/>
          <p:nvPr/>
        </p:nvSpPr>
        <p:spPr>
          <a:xfrm>
            <a:off x="968349" y="1553310"/>
            <a:ext cx="796439" cy="963900"/>
          </a:xfrm>
          <a:prstGeom prst="roundRect">
            <a:avLst>
              <a:gd name="adj" fmla="val 50000"/>
            </a:avLst>
          </a:prstGeom>
          <a:solidFill>
            <a:srgbClr val="D2E8F9"/>
          </a:solidFill>
          <a:ln w="12700">
            <a:solidFill>
              <a:srgbClr val="B8CEDF"/>
            </a:solidFill>
            <a:round/>
          </a:ln>
          <a:effectLst>
            <a:outerShdw dist="16291"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1" name="Shape 6">
            <a:extLst>
              <a:ext uri="{FF2B5EF4-FFF2-40B4-BE49-F238E27FC236}">
                <a16:creationId xmlns:a16="http://schemas.microsoft.com/office/drawing/2014/main" id="{2DA930B2-F9D0-B40B-523A-0EEC4A4F4713}"/>
              </a:ext>
            </a:extLst>
          </p:cNvPr>
          <p:cNvSpPr/>
          <p:nvPr/>
        </p:nvSpPr>
        <p:spPr>
          <a:xfrm>
            <a:off x="4599710" y="3274959"/>
            <a:ext cx="796439" cy="963900"/>
          </a:xfrm>
          <a:prstGeom prst="roundRect">
            <a:avLst>
              <a:gd name="adj" fmla="val 50000"/>
            </a:avLst>
          </a:prstGeom>
          <a:solidFill>
            <a:srgbClr val="D2E8F9"/>
          </a:solidFill>
          <a:ln w="12700">
            <a:solidFill>
              <a:srgbClr val="B8CEDF"/>
            </a:solidFill>
            <a:round/>
          </a:ln>
          <a:effectLst>
            <a:outerShdw dist="16291"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5" name="Shape 6">
            <a:extLst>
              <a:ext uri="{FF2B5EF4-FFF2-40B4-BE49-F238E27FC236}">
                <a16:creationId xmlns:a16="http://schemas.microsoft.com/office/drawing/2014/main" id="{29B6D649-769C-1892-7F1E-CA3A9A9D2940}"/>
              </a:ext>
            </a:extLst>
          </p:cNvPr>
          <p:cNvSpPr/>
          <p:nvPr/>
        </p:nvSpPr>
        <p:spPr>
          <a:xfrm>
            <a:off x="888070" y="3196710"/>
            <a:ext cx="796439" cy="963900"/>
          </a:xfrm>
          <a:prstGeom prst="roundRect">
            <a:avLst>
              <a:gd name="adj" fmla="val 50000"/>
            </a:avLst>
          </a:prstGeom>
          <a:solidFill>
            <a:srgbClr val="D2E8F9"/>
          </a:solidFill>
          <a:ln w="12700">
            <a:solidFill>
              <a:srgbClr val="B8CEDF"/>
            </a:solidFill>
            <a:round/>
          </a:ln>
          <a:effectLst>
            <a:outerShdw dist="16291"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61" name="Text 0"/>
          <p:cNvSpPr/>
          <p:nvPr/>
        </p:nvSpPr>
        <p:spPr>
          <a:xfrm>
            <a:off x="661320" y="565920"/>
            <a:ext cx="10868400" cy="341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600" b="1" u="none" strike="noStrike" dirty="0">
                <a:solidFill>
                  <a:srgbClr val="022740"/>
                </a:solidFill>
                <a:effectLst/>
                <a:uFillTx/>
                <a:latin typeface="Outfit Bold"/>
                <a:ea typeface="Outfit Bold"/>
              </a:rPr>
              <a:t>Step 7: Recognition and Sentiment</a:t>
            </a:r>
            <a:endParaRPr lang="en-US" sz="3600" b="0" u="none" strike="noStrike" dirty="0">
              <a:solidFill>
                <a:srgbClr val="022740"/>
              </a:solidFill>
              <a:effectLst/>
              <a:uFillTx/>
              <a:latin typeface="Arial"/>
            </a:endParaRPr>
          </a:p>
        </p:txBody>
      </p:sp>
      <p:sp>
        <p:nvSpPr>
          <p:cNvPr id="262" name="Text 1"/>
          <p:cNvSpPr/>
          <p:nvPr/>
        </p:nvSpPr>
        <p:spPr>
          <a:xfrm>
            <a:off x="661320" y="1077172"/>
            <a:ext cx="11477880" cy="1378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5000"/>
              </a:lnSpc>
              <a:tabLst>
                <a:tab pos="0" algn="l"/>
              </a:tabLst>
            </a:pPr>
            <a:r>
              <a:rPr lang="en-US" sz="1600" b="0" u="none" strike="noStrike" dirty="0">
                <a:solidFill>
                  <a:srgbClr val="4D4D4D"/>
                </a:solidFill>
                <a:effectLst/>
                <a:uFillTx/>
                <a:latin typeface="Outfit"/>
                <a:ea typeface="Outfit"/>
              </a:rPr>
              <a:t>Compare the same employee groups across:</a:t>
            </a:r>
            <a:endParaRPr lang="en-US" sz="1600" b="0" u="none" strike="noStrike" dirty="0">
              <a:solidFill>
                <a:srgbClr val="FFFFFF"/>
              </a:solidFill>
              <a:effectLst/>
              <a:uFillTx/>
              <a:latin typeface="Arial"/>
            </a:endParaRPr>
          </a:p>
        </p:txBody>
      </p:sp>
      <p:sp>
        <p:nvSpPr>
          <p:cNvPr id="265" name="Text 3"/>
          <p:cNvSpPr/>
          <p:nvPr/>
        </p:nvSpPr>
        <p:spPr>
          <a:xfrm>
            <a:off x="1909784" y="1861393"/>
            <a:ext cx="10367280" cy="17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2000" b="1" u="none" strike="noStrike" dirty="0">
                <a:solidFill>
                  <a:srgbClr val="4D4D4D"/>
                </a:solidFill>
                <a:effectLst/>
                <a:uFillTx/>
                <a:latin typeface="Outfit Bold"/>
                <a:ea typeface="Outfit Bold"/>
              </a:rPr>
              <a:t>Sender</a:t>
            </a:r>
            <a:r>
              <a:rPr lang="en-US" sz="1050" b="1" u="none" strike="noStrike" dirty="0">
                <a:solidFill>
                  <a:srgbClr val="4D4D4D"/>
                </a:solidFill>
                <a:effectLst/>
                <a:uFillTx/>
                <a:latin typeface="Outfit Bold"/>
                <a:ea typeface="Outfit Bold"/>
              </a:rPr>
              <a:t> </a:t>
            </a:r>
            <a:r>
              <a:rPr lang="en-US" sz="2000" b="1" u="none" strike="noStrike" dirty="0">
                <a:solidFill>
                  <a:srgbClr val="4D4D4D"/>
                </a:solidFill>
                <a:effectLst/>
                <a:uFillTx/>
                <a:latin typeface="Outfit Bold"/>
                <a:ea typeface="Outfit Bold"/>
              </a:rPr>
              <a:t>RES</a:t>
            </a:r>
            <a:endParaRPr lang="en-US" sz="2000" b="0" u="none" strike="noStrike" dirty="0">
              <a:solidFill>
                <a:srgbClr val="FFFFFF"/>
              </a:solidFill>
              <a:effectLst/>
              <a:uFillTx/>
              <a:latin typeface="Arial"/>
            </a:endParaRPr>
          </a:p>
        </p:txBody>
      </p:sp>
      <p:sp>
        <p:nvSpPr>
          <p:cNvPr id="268" name="Text 5"/>
          <p:cNvSpPr/>
          <p:nvPr/>
        </p:nvSpPr>
        <p:spPr>
          <a:xfrm>
            <a:off x="5493294" y="1854245"/>
            <a:ext cx="10367280" cy="17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2000" b="1" u="none" strike="noStrike" dirty="0">
                <a:solidFill>
                  <a:srgbClr val="4D4D4D"/>
                </a:solidFill>
                <a:effectLst/>
                <a:uFillTx/>
                <a:latin typeface="Outfit Bold"/>
                <a:ea typeface="Outfit Bold"/>
              </a:rPr>
              <a:t>Recipient RES</a:t>
            </a:r>
            <a:endParaRPr lang="en-US" sz="2000" b="0" u="none" strike="noStrike" dirty="0">
              <a:solidFill>
                <a:srgbClr val="FFFFFF"/>
              </a:solidFill>
              <a:effectLst/>
              <a:uFillTx/>
              <a:latin typeface="Arial"/>
            </a:endParaRPr>
          </a:p>
        </p:txBody>
      </p:sp>
      <p:sp>
        <p:nvSpPr>
          <p:cNvPr id="271" name="Text 7"/>
          <p:cNvSpPr/>
          <p:nvPr/>
        </p:nvSpPr>
        <p:spPr>
          <a:xfrm>
            <a:off x="8461311" y="1847097"/>
            <a:ext cx="10367280" cy="17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2000" b="1" u="none" strike="noStrike" dirty="0">
                <a:solidFill>
                  <a:srgbClr val="4D4D4D"/>
                </a:solidFill>
                <a:effectLst/>
                <a:uFillTx/>
                <a:latin typeface="Outfit Bold"/>
                <a:ea typeface="Outfit Bold"/>
              </a:rPr>
              <a:t>Manager Sender RES</a:t>
            </a:r>
            <a:endParaRPr lang="en-US" sz="2000" b="0" u="none" strike="noStrike" dirty="0">
              <a:solidFill>
                <a:srgbClr val="FFFFFF"/>
              </a:solidFill>
              <a:effectLst/>
              <a:uFillTx/>
              <a:latin typeface="Arial"/>
            </a:endParaRPr>
          </a:p>
        </p:txBody>
      </p:sp>
      <p:sp>
        <p:nvSpPr>
          <p:cNvPr id="274" name="Text 9"/>
          <p:cNvSpPr/>
          <p:nvPr/>
        </p:nvSpPr>
        <p:spPr>
          <a:xfrm>
            <a:off x="1875898" y="3598200"/>
            <a:ext cx="10367280" cy="17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2000" b="1" u="none" strike="noStrike" dirty="0">
                <a:solidFill>
                  <a:srgbClr val="4D4D4D"/>
                </a:solidFill>
                <a:effectLst/>
                <a:uFillTx/>
                <a:latin typeface="Outfit Bold"/>
                <a:ea typeface="Outfit Bold"/>
              </a:rPr>
              <a:t>Engagement Score</a:t>
            </a:r>
            <a:endParaRPr lang="en-US" sz="2000" b="0" u="none" strike="noStrike" dirty="0">
              <a:solidFill>
                <a:srgbClr val="FFFFFF"/>
              </a:solidFill>
              <a:effectLst/>
              <a:uFillTx/>
              <a:latin typeface="Arial"/>
            </a:endParaRPr>
          </a:p>
        </p:txBody>
      </p:sp>
      <p:sp>
        <p:nvSpPr>
          <p:cNvPr id="277" name="Text 11"/>
          <p:cNvSpPr/>
          <p:nvPr/>
        </p:nvSpPr>
        <p:spPr>
          <a:xfrm>
            <a:off x="5546455" y="3612574"/>
            <a:ext cx="10367280" cy="17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2000" b="1" u="none" strike="noStrike" dirty="0" err="1">
                <a:solidFill>
                  <a:srgbClr val="4D4D4D"/>
                </a:solidFill>
                <a:effectLst/>
                <a:uFillTx/>
                <a:latin typeface="Outfit Bold"/>
                <a:ea typeface="Outfit Bold"/>
              </a:rPr>
              <a:t>eNPS</a:t>
            </a:r>
            <a:endParaRPr lang="en-US" sz="2000" b="0" u="none" strike="noStrike" dirty="0">
              <a:solidFill>
                <a:srgbClr val="FFFFFF"/>
              </a:solidFill>
              <a:effectLst/>
              <a:uFillTx/>
              <a:latin typeface="Arial"/>
            </a:endParaRPr>
          </a:p>
        </p:txBody>
      </p:sp>
      <p:sp>
        <p:nvSpPr>
          <p:cNvPr id="280" name="Text 13"/>
          <p:cNvSpPr/>
          <p:nvPr/>
        </p:nvSpPr>
        <p:spPr>
          <a:xfrm>
            <a:off x="8440040" y="3442190"/>
            <a:ext cx="10367280" cy="170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2000" b="1" u="none" strike="noStrike" dirty="0">
                <a:solidFill>
                  <a:srgbClr val="4D4D4D"/>
                </a:solidFill>
                <a:effectLst/>
                <a:uFillTx/>
                <a:latin typeface="Outfit Bold"/>
                <a:ea typeface="Outfit Bold"/>
              </a:rPr>
              <a:t>"I feel appreciated for </a:t>
            </a:r>
          </a:p>
          <a:p>
            <a:pPr>
              <a:lnSpc>
                <a:spcPct val="104000"/>
              </a:lnSpc>
              <a:tabLst>
                <a:tab pos="0" algn="l"/>
              </a:tabLst>
            </a:pPr>
            <a:r>
              <a:rPr lang="en-US" sz="2000" b="1" u="none" strike="noStrike" dirty="0">
                <a:solidFill>
                  <a:srgbClr val="4D4D4D"/>
                </a:solidFill>
                <a:effectLst/>
                <a:uFillTx/>
                <a:latin typeface="Outfit Bold"/>
                <a:ea typeface="Outfit Bold"/>
              </a:rPr>
              <a:t>my contributions"</a:t>
            </a:r>
            <a:endParaRPr lang="en-US" sz="2000" b="0" u="none" strike="noStrike" dirty="0">
              <a:solidFill>
                <a:srgbClr val="FFFFFF"/>
              </a:solidFill>
              <a:effectLst/>
              <a:uFillTx/>
              <a:latin typeface="Arial"/>
            </a:endParaRPr>
          </a:p>
        </p:txBody>
      </p:sp>
      <p:sp>
        <p:nvSpPr>
          <p:cNvPr id="281" name="Shape 14"/>
          <p:cNvSpPr/>
          <p:nvPr/>
        </p:nvSpPr>
        <p:spPr>
          <a:xfrm>
            <a:off x="516600" y="5374711"/>
            <a:ext cx="11013120" cy="509129"/>
          </a:xfrm>
          <a:prstGeom prst="roundRect">
            <a:avLst>
              <a:gd name="adj" fmla="val 49999"/>
            </a:avLst>
          </a:prstGeom>
          <a:solidFill>
            <a:srgbClr val="D2E8F9"/>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pic>
        <p:nvPicPr>
          <p:cNvPr id="282" name="Image 6"/>
          <p:cNvPicPr/>
          <p:nvPr/>
        </p:nvPicPr>
        <p:blipFill>
          <a:blip r:embed="rId4"/>
          <a:stretch/>
        </p:blipFill>
        <p:spPr>
          <a:xfrm>
            <a:off x="770759" y="5523136"/>
            <a:ext cx="366933" cy="247304"/>
          </a:xfrm>
          <a:prstGeom prst="rect">
            <a:avLst/>
          </a:prstGeom>
          <a:noFill/>
          <a:ln w="0">
            <a:noFill/>
          </a:ln>
        </p:spPr>
      </p:pic>
      <p:sp>
        <p:nvSpPr>
          <p:cNvPr id="283" name="Text 15"/>
          <p:cNvSpPr/>
          <p:nvPr/>
        </p:nvSpPr>
        <p:spPr>
          <a:xfrm>
            <a:off x="1219021" y="5523136"/>
            <a:ext cx="11013120" cy="1378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5000"/>
              </a:lnSpc>
              <a:tabLst>
                <a:tab pos="0" algn="l"/>
              </a:tabLst>
            </a:pPr>
            <a:r>
              <a:rPr lang="en-US" sz="1600" b="0" u="none" strike="noStrike" dirty="0">
                <a:solidFill>
                  <a:srgbClr val="000000"/>
                </a:solidFill>
                <a:effectLst/>
                <a:uFillTx/>
                <a:latin typeface="Outfit"/>
                <a:ea typeface="Outfit"/>
              </a:rPr>
              <a:t>The comparison identifies gaps worth investigating. It does not prove recognition caused the sentiment score.</a:t>
            </a:r>
            <a:endParaRPr lang="en-US" sz="1600" b="0" u="none" strike="noStrike" dirty="0">
              <a:solidFill>
                <a:srgbClr val="FFFFFF"/>
              </a:solidFill>
              <a:effectLst/>
              <a:uFillTx/>
              <a:latin typeface="Arial"/>
            </a:endParaRPr>
          </a:p>
        </p:txBody>
      </p:sp>
      <p:sp>
        <p:nvSpPr>
          <p:cNvPr id="284" name="Text 16"/>
          <p:cNvSpPr/>
          <p:nvPr/>
        </p:nvSpPr>
        <p:spPr>
          <a:xfrm>
            <a:off x="661320" y="5955120"/>
            <a:ext cx="11477880" cy="1378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5000"/>
              </a:lnSpc>
              <a:tabLst>
                <a:tab pos="0" algn="l"/>
              </a:tabLst>
            </a:pPr>
            <a:r>
              <a:rPr lang="en-US" sz="850" b="0" i="1" u="none" strike="noStrike">
                <a:solidFill>
                  <a:srgbClr val="4D4D4D"/>
                </a:solidFill>
                <a:effectLst/>
                <a:uFillTx/>
                <a:latin typeface="Outfit"/>
                <a:ea typeface="Outfit"/>
              </a:rPr>
              <a:t>Presenter: Alexia</a:t>
            </a:r>
            <a:endParaRPr lang="en-US" sz="850" b="0" u="none" strike="noStrike">
              <a:solidFill>
                <a:srgbClr val="FFFFFF"/>
              </a:solidFill>
              <a:effectLst/>
              <a:uFillTx/>
              <a:latin typeface="Arial"/>
            </a:endParaRPr>
          </a:p>
        </p:txBody>
      </p:sp>
      <p:sp>
        <p:nvSpPr>
          <p:cNvPr id="285" name="Text 17"/>
          <p:cNvSpPr/>
          <p:nvPr/>
        </p:nvSpPr>
        <p:spPr>
          <a:xfrm>
            <a:off x="11097720" y="6419520"/>
            <a:ext cx="92340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18</a:t>
            </a:r>
            <a:endParaRPr lang="en-US" sz="1000" b="0" u="none" strike="noStrike">
              <a:solidFill>
                <a:srgbClr val="FFFFFF"/>
              </a:solidFill>
              <a:effectLst/>
              <a:uFillTx/>
              <a:latin typeface="Arial"/>
            </a:endParaRPr>
          </a:p>
        </p:txBody>
      </p:sp>
      <p:pic>
        <p:nvPicPr>
          <p:cNvPr id="8" name="Picture 7">
            <a:extLst>
              <a:ext uri="{FF2B5EF4-FFF2-40B4-BE49-F238E27FC236}">
                <a16:creationId xmlns:a16="http://schemas.microsoft.com/office/drawing/2014/main" id="{D8EB6F9A-6137-9A4C-8055-C4589D867B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8446" y="3339378"/>
            <a:ext cx="823010" cy="823010"/>
          </a:xfrm>
          <a:prstGeom prst="rect">
            <a:avLst/>
          </a:prstGeom>
        </p:spPr>
      </p:pic>
      <p:pic>
        <p:nvPicPr>
          <p:cNvPr id="10" name="Picture 9">
            <a:extLst>
              <a:ext uri="{FF2B5EF4-FFF2-40B4-BE49-F238E27FC236}">
                <a16:creationId xmlns:a16="http://schemas.microsoft.com/office/drawing/2014/main" id="{7970FBEF-2101-8F2F-A959-F93F3717B8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4646" y="3279508"/>
            <a:ext cx="1051361" cy="700907"/>
          </a:xfrm>
          <a:prstGeom prst="rect">
            <a:avLst/>
          </a:prstGeom>
        </p:spPr>
      </p:pic>
      <p:pic>
        <p:nvPicPr>
          <p:cNvPr id="13" name="Picture 12">
            <a:extLst>
              <a:ext uri="{FF2B5EF4-FFF2-40B4-BE49-F238E27FC236}">
                <a16:creationId xmlns:a16="http://schemas.microsoft.com/office/drawing/2014/main" id="{268CB413-E85B-897E-FD75-D20A4F7CE3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8703" y="1540947"/>
            <a:ext cx="927937" cy="927937"/>
          </a:xfrm>
          <a:prstGeom prst="rect">
            <a:avLst/>
          </a:prstGeom>
        </p:spPr>
      </p:pic>
      <p:sp>
        <p:nvSpPr>
          <p:cNvPr id="16" name="Shape 6">
            <a:extLst>
              <a:ext uri="{FF2B5EF4-FFF2-40B4-BE49-F238E27FC236}">
                <a16:creationId xmlns:a16="http://schemas.microsoft.com/office/drawing/2014/main" id="{7D69BCF8-E53B-AE9D-CB5F-4FC18344556A}"/>
              </a:ext>
            </a:extLst>
          </p:cNvPr>
          <p:cNvSpPr/>
          <p:nvPr/>
        </p:nvSpPr>
        <p:spPr>
          <a:xfrm>
            <a:off x="4583519" y="1558624"/>
            <a:ext cx="796439" cy="963900"/>
          </a:xfrm>
          <a:prstGeom prst="roundRect">
            <a:avLst>
              <a:gd name="adj" fmla="val 50000"/>
            </a:avLst>
          </a:prstGeom>
          <a:solidFill>
            <a:srgbClr val="D2E8F9"/>
          </a:solidFill>
          <a:ln w="12700">
            <a:solidFill>
              <a:srgbClr val="B8CEDF"/>
            </a:solidFill>
            <a:round/>
          </a:ln>
          <a:effectLst>
            <a:outerShdw dist="16291"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pic>
        <p:nvPicPr>
          <p:cNvPr id="18" name="Picture 17">
            <a:extLst>
              <a:ext uri="{FF2B5EF4-FFF2-40B4-BE49-F238E27FC236}">
                <a16:creationId xmlns:a16="http://schemas.microsoft.com/office/drawing/2014/main" id="{F327A755-46B3-578A-1F13-BC8F4733413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89302" y="1539931"/>
            <a:ext cx="943822" cy="943822"/>
          </a:xfrm>
          <a:prstGeom prst="rect">
            <a:avLst/>
          </a:prstGeom>
        </p:spPr>
      </p:pic>
      <p:sp>
        <p:nvSpPr>
          <p:cNvPr id="22" name="Shape 6">
            <a:extLst>
              <a:ext uri="{FF2B5EF4-FFF2-40B4-BE49-F238E27FC236}">
                <a16:creationId xmlns:a16="http://schemas.microsoft.com/office/drawing/2014/main" id="{E1D224EF-81DF-69C1-0452-C1E071E7EF19}"/>
              </a:ext>
            </a:extLst>
          </p:cNvPr>
          <p:cNvSpPr/>
          <p:nvPr/>
        </p:nvSpPr>
        <p:spPr>
          <a:xfrm>
            <a:off x="7540984" y="1491729"/>
            <a:ext cx="796439" cy="963900"/>
          </a:xfrm>
          <a:prstGeom prst="roundRect">
            <a:avLst>
              <a:gd name="adj" fmla="val 50000"/>
            </a:avLst>
          </a:prstGeom>
          <a:solidFill>
            <a:srgbClr val="D2E8F9"/>
          </a:solidFill>
          <a:ln w="12700">
            <a:solidFill>
              <a:srgbClr val="B8CEDF"/>
            </a:solidFill>
            <a:round/>
          </a:ln>
          <a:effectLst>
            <a:outerShdw dist="16291"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pic>
        <p:nvPicPr>
          <p:cNvPr id="24" name="Picture 23">
            <a:extLst>
              <a:ext uri="{FF2B5EF4-FFF2-40B4-BE49-F238E27FC236}">
                <a16:creationId xmlns:a16="http://schemas.microsoft.com/office/drawing/2014/main" id="{97F3BBE5-F417-C3C6-9EB2-FF233D022B1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89293" y="1479407"/>
            <a:ext cx="892624" cy="89262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Text 0"/>
          <p:cNvSpPr/>
          <p:nvPr/>
        </p:nvSpPr>
        <p:spPr>
          <a:xfrm>
            <a:off x="661320" y="523080"/>
            <a:ext cx="10868400" cy="4280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600" b="1" u="none" strike="noStrike" dirty="0">
                <a:solidFill>
                  <a:srgbClr val="022740"/>
                </a:solidFill>
                <a:effectLst/>
                <a:uFillTx/>
                <a:latin typeface="Outfit Bold"/>
                <a:ea typeface="Outfit Bold"/>
              </a:rPr>
              <a:t>Step 8: Supporting Metrics</a:t>
            </a:r>
            <a:endParaRPr lang="en-US" sz="3600" b="0" u="none" strike="noStrike" dirty="0">
              <a:solidFill>
                <a:srgbClr val="022740"/>
              </a:solidFill>
              <a:effectLst/>
              <a:uFillTx/>
              <a:latin typeface="Arial"/>
            </a:endParaRPr>
          </a:p>
        </p:txBody>
      </p:sp>
      <p:pic>
        <p:nvPicPr>
          <p:cNvPr id="287" name="Image 0"/>
          <p:cNvPicPr/>
          <p:nvPr/>
        </p:nvPicPr>
        <p:blipFill>
          <a:blip>
            <a:extLst>
              <a:ext uri="{96DAC541-7B7A-43D3-8B79-37D633B846F1}">
                <asvg:svgBlip xmlns:asvg="http://schemas.microsoft.com/office/drawing/2016/SVG/main" r:embed="rId3"/>
              </a:ext>
            </a:extLst>
          </a:blip>
          <a:stretch/>
        </p:blipFill>
        <p:spPr>
          <a:xfrm>
            <a:off x="661320" y="1601280"/>
            <a:ext cx="3601800" cy="1018800"/>
          </a:xfrm>
          <a:prstGeom prst="rect">
            <a:avLst/>
          </a:prstGeom>
          <a:noFill/>
          <a:ln w="0">
            <a:noFill/>
          </a:ln>
        </p:spPr>
      </p:pic>
      <p:sp>
        <p:nvSpPr>
          <p:cNvPr id="288" name="Text 1"/>
          <p:cNvSpPr/>
          <p:nvPr/>
        </p:nvSpPr>
        <p:spPr>
          <a:xfrm>
            <a:off x="893880" y="1757160"/>
            <a:ext cx="3197880" cy="213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300" b="1" u="none" strike="noStrike">
                <a:solidFill>
                  <a:srgbClr val="4D4D4D"/>
                </a:solidFill>
                <a:effectLst/>
                <a:uFillTx/>
                <a:latin typeface="Outfit Bold"/>
                <a:ea typeface="Outfit Bold"/>
              </a:rPr>
              <a:t>Distribution</a:t>
            </a:r>
            <a:endParaRPr lang="en-US" sz="1300" b="0" u="none" strike="noStrike">
              <a:solidFill>
                <a:srgbClr val="FFFFFF"/>
              </a:solidFill>
              <a:effectLst/>
              <a:uFillTx/>
              <a:latin typeface="Arial"/>
            </a:endParaRPr>
          </a:p>
        </p:txBody>
      </p:sp>
      <p:sp>
        <p:nvSpPr>
          <p:cNvPr id="289" name="Text 2"/>
          <p:cNvSpPr/>
          <p:nvPr/>
        </p:nvSpPr>
        <p:spPr>
          <a:xfrm>
            <a:off x="893880" y="2070720"/>
            <a:ext cx="3197880" cy="377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15000"/>
              </a:lnSpc>
              <a:tabLst>
                <a:tab pos="0" algn="l"/>
              </a:tabLst>
            </a:pPr>
            <a:r>
              <a:rPr lang="en-US" sz="1050" b="0" u="none" strike="noStrike">
                <a:solidFill>
                  <a:srgbClr val="4D4D4D"/>
                </a:solidFill>
                <a:effectLst/>
                <a:uFillTx/>
                <a:latin typeface="Outfit"/>
                <a:ea typeface="Outfit"/>
              </a:rPr>
              <a:t>Employees receiving zero, one, or multiple recognitions</a:t>
            </a:r>
            <a:endParaRPr lang="en-US" sz="1050" b="0" u="none" strike="noStrike">
              <a:solidFill>
                <a:srgbClr val="FFFFFF"/>
              </a:solidFill>
              <a:effectLst/>
              <a:uFillTx/>
              <a:latin typeface="Arial"/>
            </a:endParaRPr>
          </a:p>
        </p:txBody>
      </p:sp>
      <p:pic>
        <p:nvPicPr>
          <p:cNvPr id="290" name="Image 1"/>
          <p:cNvPicPr/>
          <p:nvPr/>
        </p:nvPicPr>
        <p:blipFill>
          <a:blip>
            <a:extLst>
              <a:ext uri="{96DAC541-7B7A-43D3-8B79-37D633B846F1}">
                <asvg:svgBlip xmlns:asvg="http://schemas.microsoft.com/office/drawing/2016/SVG/main" r:embed="rId3"/>
              </a:ext>
            </a:extLst>
          </a:blip>
          <a:stretch/>
        </p:blipFill>
        <p:spPr>
          <a:xfrm>
            <a:off x="661320" y="2703960"/>
            <a:ext cx="3601800" cy="1018800"/>
          </a:xfrm>
          <a:prstGeom prst="rect">
            <a:avLst/>
          </a:prstGeom>
          <a:noFill/>
          <a:ln w="0">
            <a:noFill/>
          </a:ln>
        </p:spPr>
      </p:pic>
      <p:sp>
        <p:nvSpPr>
          <p:cNvPr id="291" name="Text 3"/>
          <p:cNvSpPr/>
          <p:nvPr/>
        </p:nvSpPr>
        <p:spPr>
          <a:xfrm>
            <a:off x="893880" y="2860200"/>
            <a:ext cx="3197880" cy="213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300" b="1" u="none" strike="noStrike">
                <a:solidFill>
                  <a:srgbClr val="4D4D4D"/>
                </a:solidFill>
                <a:effectLst/>
                <a:uFillTx/>
                <a:latin typeface="Outfit Bold"/>
                <a:ea typeface="Outfit Bold"/>
              </a:rPr>
              <a:t>Frequency</a:t>
            </a:r>
            <a:endParaRPr lang="en-US" sz="1300" b="0" u="none" strike="noStrike">
              <a:solidFill>
                <a:srgbClr val="FFFFFF"/>
              </a:solidFill>
              <a:effectLst/>
              <a:uFillTx/>
              <a:latin typeface="Arial"/>
            </a:endParaRPr>
          </a:p>
        </p:txBody>
      </p:sp>
      <p:sp>
        <p:nvSpPr>
          <p:cNvPr id="292" name="Text 4"/>
          <p:cNvSpPr/>
          <p:nvPr/>
        </p:nvSpPr>
        <p:spPr>
          <a:xfrm>
            <a:off x="893880" y="3173760"/>
            <a:ext cx="3197880" cy="377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15000"/>
              </a:lnSpc>
              <a:tabLst>
                <a:tab pos="0" algn="l"/>
              </a:tabLst>
            </a:pPr>
            <a:r>
              <a:rPr lang="en-US" sz="1050" b="0" u="none" strike="noStrike">
                <a:solidFill>
                  <a:srgbClr val="4D4D4D"/>
                </a:solidFill>
                <a:effectLst/>
                <a:uFillTx/>
                <a:latin typeface="Outfit"/>
                <a:ea typeface="Outfit"/>
              </a:rPr>
              <a:t>Recognitions per employee or sender and trends over time</a:t>
            </a:r>
            <a:endParaRPr lang="en-US" sz="1050" b="0" u="none" strike="noStrike">
              <a:solidFill>
                <a:srgbClr val="FFFFFF"/>
              </a:solidFill>
              <a:effectLst/>
              <a:uFillTx/>
              <a:latin typeface="Arial"/>
            </a:endParaRPr>
          </a:p>
        </p:txBody>
      </p:sp>
      <p:pic>
        <p:nvPicPr>
          <p:cNvPr id="293" name="Image 2"/>
          <p:cNvPicPr/>
          <p:nvPr/>
        </p:nvPicPr>
        <p:blipFill>
          <a:blip>
            <a:extLst>
              <a:ext uri="{96DAC541-7B7A-43D3-8B79-37D633B846F1}">
                <asvg:svgBlip xmlns:asvg="http://schemas.microsoft.com/office/drawing/2016/SVG/main" r:embed="rId3"/>
              </a:ext>
            </a:extLst>
          </a:blip>
          <a:stretch/>
        </p:blipFill>
        <p:spPr>
          <a:xfrm>
            <a:off x="661320" y="3807000"/>
            <a:ext cx="3601800" cy="1018800"/>
          </a:xfrm>
          <a:prstGeom prst="rect">
            <a:avLst/>
          </a:prstGeom>
          <a:noFill/>
          <a:ln w="0">
            <a:noFill/>
          </a:ln>
        </p:spPr>
      </p:pic>
      <p:sp>
        <p:nvSpPr>
          <p:cNvPr id="294" name="Text 5"/>
          <p:cNvSpPr/>
          <p:nvPr/>
        </p:nvSpPr>
        <p:spPr>
          <a:xfrm>
            <a:off x="893880" y="3963240"/>
            <a:ext cx="3197880" cy="213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300" b="1" u="none" strike="noStrike">
                <a:solidFill>
                  <a:srgbClr val="4D4D4D"/>
                </a:solidFill>
                <a:effectLst/>
                <a:uFillTx/>
                <a:latin typeface="Outfit Bold"/>
                <a:ea typeface="Outfit Bold"/>
              </a:rPr>
              <a:t>Alignment</a:t>
            </a:r>
            <a:endParaRPr lang="en-US" sz="1300" b="0" u="none" strike="noStrike">
              <a:solidFill>
                <a:srgbClr val="FFFFFF"/>
              </a:solidFill>
              <a:effectLst/>
              <a:uFillTx/>
              <a:latin typeface="Arial"/>
            </a:endParaRPr>
          </a:p>
        </p:txBody>
      </p:sp>
      <p:sp>
        <p:nvSpPr>
          <p:cNvPr id="295" name="Text 6"/>
          <p:cNvSpPr/>
          <p:nvPr/>
        </p:nvSpPr>
        <p:spPr>
          <a:xfrm>
            <a:off x="893880" y="4276440"/>
            <a:ext cx="3197880" cy="377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15000"/>
              </a:lnSpc>
              <a:tabLst>
                <a:tab pos="0" algn="l"/>
              </a:tabLst>
            </a:pPr>
            <a:r>
              <a:rPr lang="en-US" sz="1050" b="0" u="none" strike="noStrike">
                <a:solidFill>
                  <a:srgbClr val="4D4D4D"/>
                </a:solidFill>
                <a:effectLst/>
                <a:uFillTx/>
                <a:latin typeface="Outfit"/>
                <a:ea typeface="Outfit"/>
              </a:rPr>
              <a:t>Most and least recognized values, behaviors, and recognition types</a:t>
            </a:r>
            <a:endParaRPr lang="en-US" sz="1050" b="0" u="none" strike="noStrike">
              <a:solidFill>
                <a:srgbClr val="FFFFFF"/>
              </a:solidFill>
              <a:effectLst/>
              <a:uFillTx/>
              <a:latin typeface="Arial"/>
            </a:endParaRPr>
          </a:p>
        </p:txBody>
      </p:sp>
      <p:sp>
        <p:nvSpPr>
          <p:cNvPr id="297" name="Text 7"/>
          <p:cNvSpPr/>
          <p:nvPr/>
        </p:nvSpPr>
        <p:spPr>
          <a:xfrm>
            <a:off x="866880" y="5535000"/>
            <a:ext cx="11272320" cy="188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15000"/>
              </a:lnSpc>
              <a:tabLst>
                <a:tab pos="0" algn="l"/>
              </a:tabLst>
            </a:pPr>
            <a:r>
              <a:rPr lang="en-US" sz="1050" b="0" u="none" strike="noStrike">
                <a:solidFill>
                  <a:srgbClr val="4D4D4D"/>
                </a:solidFill>
                <a:effectLst/>
                <a:uFillTx/>
                <a:latin typeface="Outfit"/>
                <a:ea typeface="Outfit"/>
              </a:rPr>
              <a:t>Core KPIs show </a:t>
            </a:r>
            <a:r>
              <a:rPr lang="en-US" sz="1050" b="1" u="none" strike="noStrike">
                <a:solidFill>
                  <a:srgbClr val="4D4D4D"/>
                </a:solidFill>
                <a:effectLst/>
                <a:uFillTx/>
                <a:latin typeface="Outfit Bold"/>
                <a:ea typeface="Outfit Bold"/>
              </a:rPr>
              <a:t>what</a:t>
            </a:r>
            <a:r>
              <a:rPr lang="en-US" sz="1050" b="0" u="none" strike="noStrike">
                <a:solidFill>
                  <a:srgbClr val="4D4D4D"/>
                </a:solidFill>
                <a:effectLst/>
                <a:uFillTx/>
                <a:latin typeface="Outfit"/>
                <a:ea typeface="Outfit"/>
              </a:rPr>
              <a:t> is happening. Supporting metrics help explain </a:t>
            </a:r>
            <a:r>
              <a:rPr lang="en-US" sz="1050" b="1" u="none" strike="noStrike">
                <a:solidFill>
                  <a:srgbClr val="4D4D4D"/>
                </a:solidFill>
                <a:effectLst/>
                <a:uFillTx/>
                <a:latin typeface="Outfit Bold"/>
                <a:ea typeface="Outfit Bold"/>
              </a:rPr>
              <a:t>why</a:t>
            </a:r>
            <a:r>
              <a:rPr lang="en-US" sz="1050" b="0" u="none" strike="noStrike">
                <a:solidFill>
                  <a:srgbClr val="4D4D4D"/>
                </a:solidFill>
                <a:effectLst/>
                <a:uFillTx/>
                <a:latin typeface="Outfit"/>
                <a:ea typeface="Outfit"/>
              </a:rPr>
              <a:t>.</a:t>
            </a:r>
            <a:endParaRPr lang="en-US" sz="1050" b="0" u="none" strike="noStrike">
              <a:solidFill>
                <a:srgbClr val="FFFFFF"/>
              </a:solidFill>
              <a:effectLst/>
              <a:uFillTx/>
              <a:latin typeface="Arial"/>
            </a:endParaRPr>
          </a:p>
        </p:txBody>
      </p:sp>
      <p:sp>
        <p:nvSpPr>
          <p:cNvPr id="298" name="Shape 8"/>
          <p:cNvSpPr/>
          <p:nvPr/>
        </p:nvSpPr>
        <p:spPr>
          <a:xfrm>
            <a:off x="661320" y="5423400"/>
            <a:ext cx="18720" cy="412200"/>
          </a:xfrm>
          <a:prstGeom prst="roundRect">
            <a:avLst>
              <a:gd name="adj" fmla="val 49999"/>
            </a:avLst>
          </a:prstGeom>
          <a:solidFill>
            <a:srgbClr val="1568A6"/>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299" name="Text 9"/>
          <p:cNvSpPr/>
          <p:nvPr/>
        </p:nvSpPr>
        <p:spPr>
          <a:xfrm>
            <a:off x="661320" y="5947560"/>
            <a:ext cx="11477880" cy="1886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15000"/>
              </a:lnSpc>
              <a:tabLst>
                <a:tab pos="0" algn="l"/>
              </a:tabLst>
            </a:pPr>
            <a:r>
              <a:rPr lang="en-US" sz="1050" b="0" i="1" u="none" strike="noStrike">
                <a:solidFill>
                  <a:srgbClr val="4D4D4D"/>
                </a:solidFill>
                <a:effectLst/>
                <a:uFillTx/>
                <a:latin typeface="Outfit"/>
                <a:ea typeface="Outfit"/>
              </a:rPr>
              <a:t>Presenter: Alexia</a:t>
            </a:r>
            <a:endParaRPr lang="en-US" sz="1050" b="0" u="none" strike="noStrike">
              <a:solidFill>
                <a:srgbClr val="FFFFFF"/>
              </a:solidFill>
              <a:effectLst/>
              <a:uFillTx/>
              <a:latin typeface="Arial"/>
            </a:endParaRPr>
          </a:p>
        </p:txBody>
      </p:sp>
      <p:sp>
        <p:nvSpPr>
          <p:cNvPr id="300" name="Text 10"/>
          <p:cNvSpPr/>
          <p:nvPr/>
        </p:nvSpPr>
        <p:spPr>
          <a:xfrm>
            <a:off x="11095920" y="6419520"/>
            <a:ext cx="92556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19</a:t>
            </a:r>
            <a:endParaRPr lang="en-US" sz="1000" b="0" u="none" strike="noStrike">
              <a:solidFill>
                <a:srgbClr val="FFFFFF"/>
              </a:solidFill>
              <a:effectLst/>
              <a:uFillTx/>
              <a:latin typeface="Arial"/>
            </a:endParaRPr>
          </a:p>
        </p:txBody>
      </p:sp>
      <p:pic>
        <p:nvPicPr>
          <p:cNvPr id="3" name="Picture 2">
            <a:extLst>
              <a:ext uri="{FF2B5EF4-FFF2-40B4-BE49-F238E27FC236}">
                <a16:creationId xmlns:a16="http://schemas.microsoft.com/office/drawing/2014/main" id="{0BE7497E-3C01-D093-8D84-7AB89D14B6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5520" y="114793"/>
            <a:ext cx="5153164" cy="643915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Text 0"/>
          <p:cNvSpPr/>
          <p:nvPr/>
        </p:nvSpPr>
        <p:spPr>
          <a:xfrm>
            <a:off x="661320" y="677520"/>
            <a:ext cx="10868400" cy="501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600" b="1" u="none" strike="noStrike" dirty="0">
                <a:solidFill>
                  <a:srgbClr val="022740"/>
                </a:solidFill>
                <a:effectLst/>
                <a:uFillTx/>
                <a:latin typeface="Outfit Bold"/>
                <a:ea typeface="Outfit Bold"/>
              </a:rPr>
              <a:t>Step 9: Business Outcomes</a:t>
            </a:r>
            <a:endParaRPr lang="en-US" sz="3600" b="0" u="none" strike="noStrike" dirty="0">
              <a:solidFill>
                <a:srgbClr val="022740"/>
              </a:solidFill>
              <a:effectLst/>
              <a:uFillTx/>
              <a:latin typeface="Arial"/>
            </a:endParaRPr>
          </a:p>
        </p:txBody>
      </p:sp>
      <p:sp>
        <p:nvSpPr>
          <p:cNvPr id="302" name="Text 1"/>
          <p:cNvSpPr/>
          <p:nvPr/>
        </p:nvSpPr>
        <p:spPr>
          <a:xfrm>
            <a:off x="661320" y="1452600"/>
            <a:ext cx="11477880" cy="2372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23000"/>
              </a:lnSpc>
              <a:tabLst>
                <a:tab pos="0" algn="l"/>
              </a:tabLst>
            </a:pPr>
            <a:r>
              <a:rPr lang="en-US" sz="1250" b="0" u="none" strike="noStrike">
                <a:solidFill>
                  <a:srgbClr val="4D4D4D"/>
                </a:solidFill>
                <a:effectLst/>
                <a:uFillTx/>
                <a:latin typeface="Outfit"/>
                <a:ea typeface="Outfit"/>
              </a:rPr>
              <a:t>Compare recognition signals with outcomes leaders already track:</a:t>
            </a:r>
            <a:endParaRPr lang="en-US" sz="1250" b="0" u="none" strike="noStrike">
              <a:solidFill>
                <a:srgbClr val="FFFFFF"/>
              </a:solidFill>
              <a:effectLst/>
              <a:uFillTx/>
              <a:latin typeface="Arial"/>
            </a:endParaRPr>
          </a:p>
        </p:txBody>
      </p:sp>
      <p:pic>
        <p:nvPicPr>
          <p:cNvPr id="303" name="Image 0"/>
          <p:cNvPicPr/>
          <p:nvPr/>
        </p:nvPicPr>
        <p:blipFill>
          <a:blip>
            <a:extLst>
              <a:ext uri="{96DAC541-7B7A-43D3-8B79-37D633B846F1}">
                <asvg:svgBlip xmlns:asvg="http://schemas.microsoft.com/office/drawing/2016/SVG/main" r:embed="rId3"/>
              </a:ext>
            </a:extLst>
          </a:blip>
          <a:stretch/>
        </p:blipFill>
        <p:spPr>
          <a:xfrm>
            <a:off x="661320" y="1843920"/>
            <a:ext cx="401400" cy="401400"/>
          </a:xfrm>
          <a:prstGeom prst="rect">
            <a:avLst/>
          </a:prstGeom>
          <a:noFill/>
          <a:ln w="0">
            <a:noFill/>
          </a:ln>
        </p:spPr>
      </p:pic>
      <p:sp>
        <p:nvSpPr>
          <p:cNvPr id="304" name="Text 2"/>
          <p:cNvSpPr/>
          <p:nvPr/>
        </p:nvSpPr>
        <p:spPr>
          <a:xfrm>
            <a:off x="661320" y="2416320"/>
            <a:ext cx="5348520" cy="2505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550" b="1" u="none" strike="noStrike">
                <a:solidFill>
                  <a:srgbClr val="4D4D4D"/>
                </a:solidFill>
                <a:effectLst/>
                <a:uFillTx/>
                <a:latin typeface="Outfit Bold"/>
                <a:ea typeface="Outfit Bold"/>
              </a:rPr>
              <a:t>Voluntary Turnover &amp; Retention</a:t>
            </a:r>
            <a:endParaRPr lang="en-US" sz="1550" b="0" u="none" strike="noStrike">
              <a:solidFill>
                <a:srgbClr val="FFFFFF"/>
              </a:solidFill>
              <a:effectLst/>
              <a:uFillTx/>
              <a:latin typeface="Arial"/>
            </a:endParaRPr>
          </a:p>
        </p:txBody>
      </p:sp>
      <p:pic>
        <p:nvPicPr>
          <p:cNvPr id="305" name="Image 1"/>
          <p:cNvPicPr/>
          <p:nvPr/>
        </p:nvPicPr>
        <p:blipFill>
          <a:blip>
            <a:extLst>
              <a:ext uri="{96DAC541-7B7A-43D3-8B79-37D633B846F1}">
                <asvg:svgBlip xmlns:asvg="http://schemas.microsoft.com/office/drawing/2016/SVG/main" r:embed="rId4"/>
              </a:ext>
            </a:extLst>
          </a:blip>
          <a:stretch/>
        </p:blipFill>
        <p:spPr>
          <a:xfrm>
            <a:off x="6181200" y="1843920"/>
            <a:ext cx="401400" cy="401400"/>
          </a:xfrm>
          <a:prstGeom prst="rect">
            <a:avLst/>
          </a:prstGeom>
          <a:noFill/>
          <a:ln w="0">
            <a:noFill/>
          </a:ln>
        </p:spPr>
      </p:pic>
      <p:sp>
        <p:nvSpPr>
          <p:cNvPr id="306" name="Text 3"/>
          <p:cNvSpPr/>
          <p:nvPr/>
        </p:nvSpPr>
        <p:spPr>
          <a:xfrm>
            <a:off x="6181200" y="2416320"/>
            <a:ext cx="5348520" cy="2505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550" b="1" u="none" strike="noStrike">
                <a:solidFill>
                  <a:srgbClr val="4D4D4D"/>
                </a:solidFill>
                <a:effectLst/>
                <a:uFillTx/>
                <a:latin typeface="Outfit Bold"/>
                <a:ea typeface="Outfit Bold"/>
              </a:rPr>
              <a:t>Goal Achievement &amp; Productivity</a:t>
            </a:r>
            <a:endParaRPr lang="en-US" sz="1550" b="0" u="none" strike="noStrike">
              <a:solidFill>
                <a:srgbClr val="FFFFFF"/>
              </a:solidFill>
              <a:effectLst/>
              <a:uFillTx/>
              <a:latin typeface="Arial"/>
            </a:endParaRPr>
          </a:p>
        </p:txBody>
      </p:sp>
      <p:pic>
        <p:nvPicPr>
          <p:cNvPr id="307" name="Image 2"/>
          <p:cNvPicPr/>
          <p:nvPr/>
        </p:nvPicPr>
        <p:blipFill>
          <a:blip>
            <a:extLst>
              <a:ext uri="{96DAC541-7B7A-43D3-8B79-37D633B846F1}">
                <asvg:svgBlip xmlns:asvg="http://schemas.microsoft.com/office/drawing/2016/SVG/main" r:embed="rId5"/>
              </a:ext>
            </a:extLst>
          </a:blip>
          <a:stretch/>
        </p:blipFill>
        <p:spPr>
          <a:xfrm>
            <a:off x="661320" y="2940120"/>
            <a:ext cx="401400" cy="401400"/>
          </a:xfrm>
          <a:prstGeom prst="rect">
            <a:avLst/>
          </a:prstGeom>
          <a:noFill/>
          <a:ln w="0">
            <a:noFill/>
          </a:ln>
        </p:spPr>
      </p:pic>
      <p:sp>
        <p:nvSpPr>
          <p:cNvPr id="308" name="Text 4"/>
          <p:cNvSpPr/>
          <p:nvPr/>
        </p:nvSpPr>
        <p:spPr>
          <a:xfrm>
            <a:off x="661320" y="3512520"/>
            <a:ext cx="5348520" cy="2505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550" b="1" u="none" strike="noStrike">
                <a:solidFill>
                  <a:srgbClr val="4D4D4D"/>
                </a:solidFill>
                <a:effectLst/>
                <a:uFillTx/>
                <a:latin typeface="Outfit Bold"/>
                <a:ea typeface="Outfit Bold"/>
              </a:rPr>
              <a:t>Quality &amp; Sales Performance</a:t>
            </a:r>
            <a:endParaRPr lang="en-US" sz="1550" b="0" u="none" strike="noStrike">
              <a:solidFill>
                <a:srgbClr val="FFFFFF"/>
              </a:solidFill>
              <a:effectLst/>
              <a:uFillTx/>
              <a:latin typeface="Arial"/>
            </a:endParaRPr>
          </a:p>
        </p:txBody>
      </p:sp>
      <p:pic>
        <p:nvPicPr>
          <p:cNvPr id="309" name="Image 3"/>
          <p:cNvPicPr/>
          <p:nvPr/>
        </p:nvPicPr>
        <p:blipFill>
          <a:blip>
            <a:extLst>
              <a:ext uri="{96DAC541-7B7A-43D3-8B79-37D633B846F1}">
                <asvg:svgBlip xmlns:asvg="http://schemas.microsoft.com/office/drawing/2016/SVG/main" r:embed="rId6"/>
              </a:ext>
            </a:extLst>
          </a:blip>
          <a:stretch/>
        </p:blipFill>
        <p:spPr>
          <a:xfrm>
            <a:off x="6181200" y="2940120"/>
            <a:ext cx="401400" cy="401400"/>
          </a:xfrm>
          <a:prstGeom prst="rect">
            <a:avLst/>
          </a:prstGeom>
          <a:noFill/>
          <a:ln w="0">
            <a:noFill/>
          </a:ln>
        </p:spPr>
      </p:pic>
      <p:sp>
        <p:nvSpPr>
          <p:cNvPr id="310" name="Text 5"/>
          <p:cNvSpPr/>
          <p:nvPr/>
        </p:nvSpPr>
        <p:spPr>
          <a:xfrm>
            <a:off x="6181200" y="3512520"/>
            <a:ext cx="5348520" cy="2505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550" b="1" u="none" strike="noStrike">
                <a:solidFill>
                  <a:srgbClr val="4D4D4D"/>
                </a:solidFill>
                <a:effectLst/>
                <a:uFillTx/>
                <a:latin typeface="Outfit Bold"/>
                <a:ea typeface="Outfit Bold"/>
              </a:rPr>
              <a:t>Customer Satisfaction or Loyalty</a:t>
            </a:r>
            <a:endParaRPr lang="en-US" sz="1550" b="0" u="none" strike="noStrike">
              <a:solidFill>
                <a:srgbClr val="FFFFFF"/>
              </a:solidFill>
              <a:effectLst/>
              <a:uFillTx/>
              <a:latin typeface="Arial"/>
            </a:endParaRPr>
          </a:p>
        </p:txBody>
      </p:sp>
      <p:pic>
        <p:nvPicPr>
          <p:cNvPr id="311" name="Image 4"/>
          <p:cNvPicPr/>
          <p:nvPr/>
        </p:nvPicPr>
        <p:blipFill>
          <a:blip>
            <a:extLst>
              <a:ext uri="{96DAC541-7B7A-43D3-8B79-37D633B846F1}">
                <asvg:svgBlip xmlns:asvg="http://schemas.microsoft.com/office/drawing/2016/SVG/main" r:embed="rId7"/>
              </a:ext>
            </a:extLst>
          </a:blip>
          <a:stretch/>
        </p:blipFill>
        <p:spPr>
          <a:xfrm>
            <a:off x="661320" y="4036680"/>
            <a:ext cx="401400" cy="401400"/>
          </a:xfrm>
          <a:prstGeom prst="rect">
            <a:avLst/>
          </a:prstGeom>
          <a:noFill/>
          <a:ln w="0">
            <a:noFill/>
          </a:ln>
        </p:spPr>
      </p:pic>
      <p:sp>
        <p:nvSpPr>
          <p:cNvPr id="312" name="Text 6"/>
          <p:cNvSpPr/>
          <p:nvPr/>
        </p:nvSpPr>
        <p:spPr>
          <a:xfrm>
            <a:off x="661320" y="4609080"/>
            <a:ext cx="5348520" cy="2505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550" b="1" u="none" strike="noStrike">
                <a:solidFill>
                  <a:srgbClr val="4D4D4D"/>
                </a:solidFill>
                <a:effectLst/>
                <a:uFillTx/>
                <a:latin typeface="Outfit Bold"/>
                <a:ea typeface="Outfit Bold"/>
              </a:rPr>
              <a:t>Attendance &amp; Safety</a:t>
            </a:r>
            <a:endParaRPr lang="en-US" sz="1550" b="0" u="none" strike="noStrike">
              <a:solidFill>
                <a:srgbClr val="FFFFFF"/>
              </a:solidFill>
              <a:effectLst/>
              <a:uFillTx/>
              <a:latin typeface="Arial"/>
            </a:endParaRPr>
          </a:p>
        </p:txBody>
      </p:sp>
      <p:pic>
        <p:nvPicPr>
          <p:cNvPr id="313" name="Image 5"/>
          <p:cNvPicPr/>
          <p:nvPr/>
        </p:nvPicPr>
        <p:blipFill>
          <a:blip r:embed="rId8"/>
          <a:stretch/>
        </p:blipFill>
        <p:spPr>
          <a:xfrm>
            <a:off x="6181200" y="4036680"/>
            <a:ext cx="401400" cy="401400"/>
          </a:xfrm>
          <a:prstGeom prst="rect">
            <a:avLst/>
          </a:prstGeom>
          <a:noFill/>
          <a:ln w="0">
            <a:noFill/>
          </a:ln>
        </p:spPr>
      </p:pic>
      <p:sp>
        <p:nvSpPr>
          <p:cNvPr id="314" name="Text 7"/>
          <p:cNvSpPr/>
          <p:nvPr/>
        </p:nvSpPr>
        <p:spPr>
          <a:xfrm>
            <a:off x="6181200" y="4609080"/>
            <a:ext cx="5348520" cy="2505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550" b="1" u="none" strike="noStrike">
                <a:solidFill>
                  <a:srgbClr val="4D4D4D"/>
                </a:solidFill>
                <a:effectLst/>
                <a:uFillTx/>
                <a:latin typeface="Outfit Bold"/>
                <a:ea typeface="Outfit Bold"/>
              </a:rPr>
              <a:t>Employee Referrals &amp; Team Performance</a:t>
            </a:r>
            <a:endParaRPr lang="en-US" sz="1550" b="0" u="none" strike="noStrike">
              <a:solidFill>
                <a:srgbClr val="FFFFFF"/>
              </a:solidFill>
              <a:effectLst/>
              <a:uFillTx/>
              <a:latin typeface="Arial"/>
            </a:endParaRPr>
          </a:p>
        </p:txBody>
      </p:sp>
      <p:sp>
        <p:nvSpPr>
          <p:cNvPr id="315" name="Shape 8"/>
          <p:cNvSpPr/>
          <p:nvPr/>
        </p:nvSpPr>
        <p:spPr>
          <a:xfrm>
            <a:off x="661320" y="5013360"/>
            <a:ext cx="10868400" cy="576720"/>
          </a:xfrm>
          <a:prstGeom prst="roundRect">
            <a:avLst>
              <a:gd name="adj" fmla="val 41749"/>
            </a:avLst>
          </a:prstGeom>
          <a:solidFill>
            <a:srgbClr val="D2E8F9"/>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pic>
        <p:nvPicPr>
          <p:cNvPr id="316" name="Image 6"/>
          <p:cNvPicPr/>
          <p:nvPr/>
        </p:nvPicPr>
        <p:blipFill>
          <a:blip r:embed="rId9"/>
          <a:stretch/>
        </p:blipFill>
        <p:spPr>
          <a:xfrm>
            <a:off x="822240" y="5208120"/>
            <a:ext cx="200520" cy="160200"/>
          </a:xfrm>
          <a:prstGeom prst="rect">
            <a:avLst/>
          </a:prstGeom>
          <a:noFill/>
          <a:ln w="0">
            <a:noFill/>
          </a:ln>
        </p:spPr>
      </p:pic>
      <p:sp>
        <p:nvSpPr>
          <p:cNvPr id="317" name="Text 9"/>
          <p:cNvSpPr/>
          <p:nvPr/>
        </p:nvSpPr>
        <p:spPr>
          <a:xfrm>
            <a:off x="1183680" y="5190120"/>
            <a:ext cx="10795320" cy="2372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23000"/>
              </a:lnSpc>
              <a:tabLst>
                <a:tab pos="0" algn="l"/>
              </a:tabLst>
            </a:pPr>
            <a:r>
              <a:rPr lang="en-US" sz="1250" b="0" u="none" strike="noStrike">
                <a:solidFill>
                  <a:srgbClr val="000000"/>
                </a:solidFill>
                <a:effectLst/>
                <a:uFillTx/>
                <a:latin typeface="Outfit"/>
                <a:ea typeface="Outfit"/>
              </a:rPr>
              <a:t>A relationship provides a signal to investigate. It does not prove causation.</a:t>
            </a:r>
            <a:endParaRPr lang="en-US" sz="1250" b="0" u="none" strike="noStrike">
              <a:solidFill>
                <a:srgbClr val="FFFFFF"/>
              </a:solidFill>
              <a:effectLst/>
              <a:uFillTx/>
              <a:latin typeface="Arial"/>
            </a:endParaRPr>
          </a:p>
        </p:txBody>
      </p:sp>
      <p:sp>
        <p:nvSpPr>
          <p:cNvPr id="318" name="Text 10"/>
          <p:cNvSpPr/>
          <p:nvPr/>
        </p:nvSpPr>
        <p:spPr>
          <a:xfrm>
            <a:off x="661320" y="5744520"/>
            <a:ext cx="11477880" cy="2372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23000"/>
              </a:lnSpc>
              <a:tabLst>
                <a:tab pos="0" algn="l"/>
              </a:tabLst>
            </a:pPr>
            <a:r>
              <a:rPr lang="en-US" sz="1250" b="0" i="1" u="none" strike="noStrike">
                <a:solidFill>
                  <a:srgbClr val="4D4D4D"/>
                </a:solidFill>
                <a:effectLst/>
                <a:uFillTx/>
                <a:latin typeface="Outfit"/>
                <a:ea typeface="Outfit"/>
              </a:rPr>
              <a:t>Presenter: Alexia</a:t>
            </a:r>
            <a:endParaRPr lang="en-US" sz="1250" b="0" u="none" strike="noStrike">
              <a:solidFill>
                <a:srgbClr val="FFFFFF"/>
              </a:solidFill>
              <a:effectLst/>
              <a:uFillTx/>
              <a:latin typeface="Arial"/>
            </a:endParaRPr>
          </a:p>
        </p:txBody>
      </p:sp>
      <p:sp>
        <p:nvSpPr>
          <p:cNvPr id="319" name="Text 11"/>
          <p:cNvSpPr/>
          <p:nvPr/>
        </p:nvSpPr>
        <p:spPr>
          <a:xfrm>
            <a:off x="11058120" y="6419520"/>
            <a:ext cx="96336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20</a:t>
            </a:r>
            <a:endParaRPr lang="en-US" sz="1000" b="0" u="none" strike="noStrike">
              <a:solidFill>
                <a:srgbClr val="FFFFFF"/>
              </a:solidFill>
              <a:effectLst/>
              <a:uFillTx/>
              <a:latin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Shape 0"/>
          <p:cNvSpPr/>
          <p:nvPr/>
        </p:nvSpPr>
        <p:spPr>
          <a:xfrm>
            <a:off x="6283840" y="1079431"/>
            <a:ext cx="2391940" cy="385769"/>
          </a:xfrm>
          <a:prstGeom prst="roundRect">
            <a:avLst>
              <a:gd name="adj" fmla="val 49999"/>
            </a:avLst>
          </a:prstGeom>
          <a:solidFill>
            <a:srgbClr val="D2E8F9"/>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22" name="Text 1"/>
          <p:cNvSpPr/>
          <p:nvPr/>
        </p:nvSpPr>
        <p:spPr>
          <a:xfrm>
            <a:off x="6453960" y="1169580"/>
            <a:ext cx="3160122" cy="204488"/>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96000"/>
              </a:lnSpc>
              <a:tabLst>
                <a:tab pos="0" algn="l"/>
              </a:tabLst>
            </a:pPr>
            <a:r>
              <a:rPr lang="en-US" sz="1600" b="0" u="none" strike="noStrike" dirty="0">
                <a:solidFill>
                  <a:srgbClr val="4D4D4D"/>
                </a:solidFill>
                <a:effectLst/>
                <a:uFillTx/>
                <a:latin typeface="Outfit"/>
                <a:ea typeface="Outfit"/>
              </a:rPr>
              <a:t>GUEST SPEAKER</a:t>
            </a:r>
            <a:endParaRPr lang="en-US" sz="1600" b="0" u="none" strike="noStrike" dirty="0">
              <a:solidFill>
                <a:srgbClr val="FFFFFF"/>
              </a:solidFill>
              <a:effectLst/>
              <a:uFillTx/>
              <a:latin typeface="Arial"/>
            </a:endParaRPr>
          </a:p>
        </p:txBody>
      </p:sp>
      <p:sp>
        <p:nvSpPr>
          <p:cNvPr id="323" name="Text 2"/>
          <p:cNvSpPr/>
          <p:nvPr/>
        </p:nvSpPr>
        <p:spPr>
          <a:xfrm>
            <a:off x="6328632" y="1519920"/>
            <a:ext cx="3548880" cy="501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150" b="1" u="none" strike="noStrike" dirty="0">
                <a:solidFill>
                  <a:srgbClr val="022740"/>
                </a:solidFill>
                <a:effectLst/>
                <a:uFillTx/>
                <a:latin typeface="Outfit Bold"/>
                <a:ea typeface="Outfit Bold"/>
              </a:rPr>
              <a:t>Nik Bilyk</a:t>
            </a:r>
            <a:endParaRPr lang="en-US" sz="3150" b="0" u="none" strike="noStrike" dirty="0">
              <a:solidFill>
                <a:srgbClr val="022740"/>
              </a:solidFill>
              <a:effectLst/>
              <a:uFillTx/>
              <a:latin typeface="Arial"/>
            </a:endParaRPr>
          </a:p>
        </p:txBody>
      </p:sp>
      <p:sp>
        <p:nvSpPr>
          <p:cNvPr id="324" name="Text 3"/>
          <p:cNvSpPr/>
          <p:nvPr/>
        </p:nvSpPr>
        <p:spPr>
          <a:xfrm>
            <a:off x="6349905" y="2076480"/>
            <a:ext cx="4335815" cy="501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04000"/>
              </a:lnSpc>
              <a:tabLst>
                <a:tab pos="0" algn="l"/>
              </a:tabLst>
            </a:pPr>
            <a:r>
              <a:rPr lang="en-US" sz="1550" b="1" u="none" strike="noStrike" dirty="0">
                <a:solidFill>
                  <a:srgbClr val="1568A6"/>
                </a:solidFill>
                <a:effectLst/>
                <a:uFillTx/>
                <a:latin typeface="Outfit Bold"/>
                <a:ea typeface="Outfit Bold"/>
              </a:rPr>
              <a:t>Employee Experience &amp; Insights Manager</a:t>
            </a:r>
            <a:endParaRPr lang="en-US" sz="1550" b="0" u="none" strike="noStrike" dirty="0">
              <a:solidFill>
                <a:srgbClr val="FFFFFF"/>
              </a:solidFill>
              <a:effectLst/>
              <a:uFillTx/>
              <a:latin typeface="Arial"/>
            </a:endParaRPr>
          </a:p>
        </p:txBody>
      </p:sp>
      <p:sp>
        <p:nvSpPr>
          <p:cNvPr id="325" name="Text 4"/>
          <p:cNvSpPr/>
          <p:nvPr/>
        </p:nvSpPr>
        <p:spPr>
          <a:xfrm>
            <a:off x="6371167" y="2399120"/>
            <a:ext cx="3548880" cy="25056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550" b="1" u="none" strike="noStrike" dirty="0">
                <a:solidFill>
                  <a:srgbClr val="1568A6"/>
                </a:solidFill>
                <a:effectLst/>
                <a:uFillTx/>
                <a:latin typeface="Outfit Bold"/>
                <a:ea typeface="Outfit Bold"/>
              </a:rPr>
              <a:t>A.W. Companies</a:t>
            </a:r>
            <a:endParaRPr lang="en-US" sz="1550" b="0" u="none" strike="noStrike" dirty="0">
              <a:solidFill>
                <a:srgbClr val="FFFFFF"/>
              </a:solidFill>
              <a:effectLst/>
              <a:uFillTx/>
              <a:latin typeface="Arial"/>
            </a:endParaRPr>
          </a:p>
        </p:txBody>
      </p:sp>
      <p:sp>
        <p:nvSpPr>
          <p:cNvPr id="326" name="Shape 5"/>
          <p:cNvSpPr/>
          <p:nvPr/>
        </p:nvSpPr>
        <p:spPr>
          <a:xfrm>
            <a:off x="6360532" y="3078000"/>
            <a:ext cx="3548880" cy="18720"/>
          </a:xfrm>
          <a:prstGeom prst="roundRect">
            <a:avLst>
              <a:gd name="adj" fmla="val 49999"/>
            </a:avLst>
          </a:prstGeom>
          <a:solidFill>
            <a:srgbClr val="4D4D4D">
              <a:alpha val="50000"/>
            </a:srgbClr>
          </a:solidFill>
          <a:ln w="0">
            <a:noFill/>
          </a:ln>
        </p:spPr>
        <p:style>
          <a:lnRef idx="0">
            <a:scrgbClr r="0" g="0" b="0"/>
          </a:lnRef>
          <a:fillRef idx="0">
            <a:scrgbClr r="0" g="0" b="0"/>
          </a:fillRef>
          <a:effectRef idx="0">
            <a:scrgbClr r="0" g="0" b="0"/>
          </a:effectRef>
          <a:fontRef idx="minor"/>
        </p:style>
        <p:txBody>
          <a:bodyPr lIns="90000" tIns="-31320" rIns="90000" bIns="-31320" anchor="t">
            <a:noAutofit/>
          </a:bodyPr>
          <a:lstStyle/>
          <a:p>
            <a:endParaRPr lang="en-US" sz="1800" b="0" u="none" strike="noStrike">
              <a:solidFill>
                <a:srgbClr val="FFFFFF"/>
              </a:solidFill>
              <a:effectLst/>
              <a:uFillTx/>
              <a:latin typeface="Arial"/>
            </a:endParaRPr>
          </a:p>
        </p:txBody>
      </p:sp>
      <p:sp>
        <p:nvSpPr>
          <p:cNvPr id="327" name="Text 6"/>
          <p:cNvSpPr/>
          <p:nvPr/>
        </p:nvSpPr>
        <p:spPr>
          <a:xfrm>
            <a:off x="6403063" y="3290760"/>
            <a:ext cx="3548880" cy="1786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23000"/>
              </a:lnSpc>
              <a:spcAft>
                <a:spcPts val="950"/>
              </a:spcAft>
              <a:tabLst>
                <a:tab pos="0" algn="l"/>
              </a:tabLst>
            </a:pPr>
            <a:r>
              <a:rPr lang="en-US" sz="1250" b="0" u="none" strike="noStrike" dirty="0">
                <a:solidFill>
                  <a:srgbClr val="4D4D4D"/>
                </a:solidFill>
                <a:effectLst/>
                <a:uFillTx/>
                <a:latin typeface="Outfit"/>
                <a:ea typeface="Outfit"/>
              </a:rPr>
              <a:t>A.W. Companies is a talent and outsourcing partner specializing in staffing, recruiting, and contact center operations.</a:t>
            </a:r>
            <a:endParaRPr lang="en-US" sz="1250" b="0" u="none" strike="noStrike" dirty="0">
              <a:solidFill>
                <a:srgbClr val="FFFFFF"/>
              </a:solidFill>
              <a:effectLst/>
              <a:uFillTx/>
              <a:latin typeface="Arial"/>
            </a:endParaRPr>
          </a:p>
          <a:p>
            <a:pPr>
              <a:lnSpc>
                <a:spcPct val="123000"/>
              </a:lnSpc>
              <a:tabLst>
                <a:tab pos="0" algn="l"/>
              </a:tabLst>
            </a:pPr>
            <a:r>
              <a:rPr lang="en-US" sz="1250" b="0" u="none" strike="noStrike" dirty="0">
                <a:solidFill>
                  <a:srgbClr val="4D4D4D"/>
                </a:solidFill>
                <a:effectLst/>
                <a:uFillTx/>
                <a:latin typeface="Outfit"/>
                <a:ea typeface="Outfit"/>
              </a:rPr>
              <a:t>Nik will share how A.W. Companies connects recognition to business priorities, trains leaders on meaningful recognition, and builds Recognize into the employee experience.</a:t>
            </a:r>
            <a:endParaRPr lang="en-US" sz="1250" b="0" u="none" strike="noStrike" dirty="0">
              <a:solidFill>
                <a:srgbClr val="FFFFFF"/>
              </a:solidFill>
              <a:effectLst/>
              <a:uFillTx/>
              <a:latin typeface="Arial"/>
            </a:endParaRPr>
          </a:p>
        </p:txBody>
      </p:sp>
      <p:sp>
        <p:nvSpPr>
          <p:cNvPr id="328" name="Text 7"/>
          <p:cNvSpPr/>
          <p:nvPr/>
        </p:nvSpPr>
        <p:spPr>
          <a:xfrm>
            <a:off x="661320" y="5779080"/>
            <a:ext cx="11477880" cy="2372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23000"/>
              </a:lnSpc>
              <a:tabLst>
                <a:tab pos="0" algn="l"/>
              </a:tabLst>
            </a:pPr>
            <a:r>
              <a:rPr lang="en-US" sz="1250" b="0" i="1" u="none" strike="noStrike">
                <a:solidFill>
                  <a:srgbClr val="4D4D4D"/>
                </a:solidFill>
                <a:effectLst/>
                <a:uFillTx/>
                <a:latin typeface="Outfit"/>
                <a:ea typeface="Outfit"/>
              </a:rPr>
              <a:t>Presenter: Alexia</a:t>
            </a:r>
            <a:endParaRPr lang="en-US" sz="1250" b="0" u="none" strike="noStrike">
              <a:solidFill>
                <a:srgbClr val="FFFFFF"/>
              </a:solidFill>
              <a:effectLst/>
              <a:uFillTx/>
              <a:latin typeface="Arial"/>
            </a:endParaRPr>
          </a:p>
        </p:txBody>
      </p:sp>
      <p:sp>
        <p:nvSpPr>
          <p:cNvPr id="329" name="Text 8"/>
          <p:cNvSpPr/>
          <p:nvPr/>
        </p:nvSpPr>
        <p:spPr>
          <a:xfrm>
            <a:off x="11098800" y="6419520"/>
            <a:ext cx="92232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21</a:t>
            </a:r>
            <a:endParaRPr lang="en-US" sz="1000" b="0" u="none" strike="noStrike">
              <a:solidFill>
                <a:srgbClr val="FFFFFF"/>
              </a:solidFill>
              <a:effectLst/>
              <a:uFillTx/>
              <a:latin typeface="Arial"/>
            </a:endParaRPr>
          </a:p>
        </p:txBody>
      </p:sp>
      <p:pic>
        <p:nvPicPr>
          <p:cNvPr id="3" name="Picture 2">
            <a:extLst>
              <a:ext uri="{FF2B5EF4-FFF2-40B4-BE49-F238E27FC236}">
                <a16:creationId xmlns:a16="http://schemas.microsoft.com/office/drawing/2014/main" id="{345C8B3C-2AFE-AA87-9411-FA9CE660C2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7721" y="1183215"/>
            <a:ext cx="3840446" cy="3840446"/>
          </a:xfrm>
          <a:prstGeom prst="roundRect">
            <a:avLst>
              <a:gd name="adj" fmla="val 16667"/>
            </a:avLst>
          </a:prstGeom>
          <a:ln w="76200">
            <a:solidFill>
              <a:srgbClr val="02274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30" name="Picture 329"/>
          <p:cNvPicPr/>
          <p:nvPr/>
        </p:nvPicPr>
        <p:blipFill>
          <a:blip r:embed="rId3"/>
          <a:stretch/>
        </p:blipFill>
        <p:spPr>
          <a:xfrm>
            <a:off x="0" y="0"/>
            <a:ext cx="12191760" cy="6857640"/>
          </a:xfrm>
          <a:prstGeom prst="rect">
            <a:avLst/>
          </a:prstGeom>
          <a:noFill/>
          <a:ln w="0">
            <a:noFill/>
          </a:ln>
        </p:spPr>
      </p:pic>
      <p:sp>
        <p:nvSpPr>
          <p:cNvPr id="331" name="Rectangle 330"/>
          <p:cNvSpPr/>
          <p:nvPr/>
        </p:nvSpPr>
        <p:spPr>
          <a:xfrm>
            <a:off x="647640" y="6458040"/>
            <a:ext cx="23810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750" b="0" u="none" strike="noStrike">
                <a:solidFill>
                  <a:srgbClr val="587183"/>
                </a:solidFill>
                <a:effectLst/>
                <a:uFillTx/>
                <a:latin typeface="Outfit"/>
                <a:ea typeface="Outfit"/>
              </a:rPr>
              <a:t>Presenter: Nik</a:t>
            </a:r>
            <a:endParaRPr lang="en-US" sz="750" b="0" u="none" strike="noStrike">
              <a:solidFill>
                <a:srgbClr val="000000"/>
              </a:solidFill>
              <a:effectLst/>
              <a:uFillTx/>
              <a:latin typeface="Arial"/>
            </a:endParaRPr>
          </a:p>
        </p:txBody>
      </p:sp>
      <p:sp>
        <p:nvSpPr>
          <p:cNvPr id="332" name="Rectangle 331"/>
          <p:cNvSpPr/>
          <p:nvPr/>
        </p:nvSpPr>
        <p:spPr>
          <a:xfrm>
            <a:off x="11239560" y="6458040"/>
            <a:ext cx="4568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pPr>
            <a:r>
              <a:rPr lang="en-US" sz="750" b="0" u="none" strike="noStrike">
                <a:solidFill>
                  <a:srgbClr val="1C6B87"/>
                </a:solidFill>
                <a:effectLst/>
                <a:uFillTx/>
                <a:latin typeface="Outfit"/>
                <a:ea typeface="Outfit"/>
              </a:rPr>
              <a:t>22</a:t>
            </a:r>
            <a:endParaRPr lang="en-US" sz="750" b="0" u="none" strike="noStrike">
              <a:solidFill>
                <a:srgbClr val="000000"/>
              </a:solidFill>
              <a:effectLst/>
              <a:uFillTx/>
              <a:latin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33" name="Picture 332"/>
          <p:cNvPicPr/>
          <p:nvPr/>
        </p:nvPicPr>
        <p:blipFill>
          <a:blip r:embed="rId3"/>
          <a:stretch/>
        </p:blipFill>
        <p:spPr>
          <a:xfrm>
            <a:off x="0" y="0"/>
            <a:ext cx="12191760" cy="6857640"/>
          </a:xfrm>
          <a:prstGeom prst="rect">
            <a:avLst/>
          </a:prstGeom>
          <a:noFill/>
          <a:ln w="0">
            <a:noFill/>
          </a:ln>
        </p:spPr>
      </p:pic>
      <p:sp>
        <p:nvSpPr>
          <p:cNvPr id="334" name="Rectangle 333"/>
          <p:cNvSpPr/>
          <p:nvPr/>
        </p:nvSpPr>
        <p:spPr>
          <a:xfrm>
            <a:off x="647640" y="6458040"/>
            <a:ext cx="23810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750" b="0" u="none" strike="noStrike">
                <a:solidFill>
                  <a:srgbClr val="587183"/>
                </a:solidFill>
                <a:effectLst/>
                <a:uFillTx/>
                <a:latin typeface="Outfit"/>
                <a:ea typeface="Outfit"/>
              </a:rPr>
              <a:t>Presenter: Nik</a:t>
            </a:r>
            <a:endParaRPr lang="en-US" sz="750" b="0" u="none" strike="noStrike">
              <a:solidFill>
                <a:srgbClr val="000000"/>
              </a:solidFill>
              <a:effectLst/>
              <a:uFillTx/>
              <a:latin typeface="Arial"/>
            </a:endParaRPr>
          </a:p>
        </p:txBody>
      </p:sp>
      <p:sp>
        <p:nvSpPr>
          <p:cNvPr id="335" name="Rectangle 334"/>
          <p:cNvSpPr/>
          <p:nvPr/>
        </p:nvSpPr>
        <p:spPr>
          <a:xfrm>
            <a:off x="11239560" y="6458040"/>
            <a:ext cx="4568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pPr>
            <a:r>
              <a:rPr lang="en-US" sz="750" b="0" u="none" strike="noStrike">
                <a:solidFill>
                  <a:srgbClr val="1C6B87"/>
                </a:solidFill>
                <a:effectLst/>
                <a:uFillTx/>
                <a:latin typeface="Outfit"/>
                <a:ea typeface="Outfit"/>
              </a:rPr>
              <a:t>23</a:t>
            </a:r>
            <a:endParaRPr lang="en-US" sz="750" b="0" u="none" strike="noStrike">
              <a:solidFill>
                <a:srgbClr val="000000"/>
              </a:solidFill>
              <a:effectLst/>
              <a:uFillTx/>
              <a:latin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36" name="Picture 335"/>
          <p:cNvPicPr/>
          <p:nvPr/>
        </p:nvPicPr>
        <p:blipFill>
          <a:blip r:embed="rId3"/>
          <a:stretch/>
        </p:blipFill>
        <p:spPr>
          <a:xfrm>
            <a:off x="0" y="0"/>
            <a:ext cx="12191760" cy="6857640"/>
          </a:xfrm>
          <a:prstGeom prst="rect">
            <a:avLst/>
          </a:prstGeom>
          <a:noFill/>
          <a:ln w="0">
            <a:noFill/>
          </a:ln>
        </p:spPr>
      </p:pic>
      <p:sp>
        <p:nvSpPr>
          <p:cNvPr id="337" name="Rectangle 336"/>
          <p:cNvSpPr/>
          <p:nvPr/>
        </p:nvSpPr>
        <p:spPr>
          <a:xfrm>
            <a:off x="647640" y="6458040"/>
            <a:ext cx="23810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750" b="0" u="none" strike="noStrike">
                <a:solidFill>
                  <a:srgbClr val="587183"/>
                </a:solidFill>
                <a:effectLst/>
                <a:uFillTx/>
                <a:latin typeface="Outfit"/>
                <a:ea typeface="Outfit"/>
              </a:rPr>
              <a:t>Presenter: Nik</a:t>
            </a:r>
            <a:endParaRPr lang="en-US" sz="750" b="0" u="none" strike="noStrike">
              <a:solidFill>
                <a:srgbClr val="000000"/>
              </a:solidFill>
              <a:effectLst/>
              <a:uFillTx/>
              <a:latin typeface="Arial"/>
            </a:endParaRPr>
          </a:p>
        </p:txBody>
      </p:sp>
      <p:sp>
        <p:nvSpPr>
          <p:cNvPr id="338" name="Rectangle 337"/>
          <p:cNvSpPr/>
          <p:nvPr/>
        </p:nvSpPr>
        <p:spPr>
          <a:xfrm>
            <a:off x="11239560" y="6458040"/>
            <a:ext cx="4568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pPr>
            <a:r>
              <a:rPr lang="en-US" sz="750" b="0" u="none" strike="noStrike">
                <a:solidFill>
                  <a:srgbClr val="1C6B87"/>
                </a:solidFill>
                <a:effectLst/>
                <a:uFillTx/>
                <a:latin typeface="Outfit"/>
                <a:ea typeface="Outfit"/>
              </a:rPr>
              <a:t>24</a:t>
            </a:r>
            <a:endParaRPr lang="en-US" sz="750" b="0" u="none" strike="noStrike">
              <a:solidFill>
                <a:srgbClr val="000000"/>
              </a:solidFill>
              <a:effectLst/>
              <a:uFillTx/>
              <a:latin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39" name="Picture 338"/>
          <p:cNvPicPr/>
          <p:nvPr/>
        </p:nvPicPr>
        <p:blipFill>
          <a:blip r:embed="rId3"/>
          <a:stretch/>
        </p:blipFill>
        <p:spPr>
          <a:xfrm>
            <a:off x="0" y="0"/>
            <a:ext cx="12191760" cy="6857640"/>
          </a:xfrm>
          <a:prstGeom prst="rect">
            <a:avLst/>
          </a:prstGeom>
          <a:noFill/>
          <a:ln w="0">
            <a:noFill/>
          </a:ln>
        </p:spPr>
      </p:pic>
      <p:sp>
        <p:nvSpPr>
          <p:cNvPr id="340" name="Rectangle 339"/>
          <p:cNvSpPr/>
          <p:nvPr/>
        </p:nvSpPr>
        <p:spPr>
          <a:xfrm>
            <a:off x="647640" y="6458040"/>
            <a:ext cx="23810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750" b="0" u="none" strike="noStrike">
                <a:solidFill>
                  <a:srgbClr val="587183"/>
                </a:solidFill>
                <a:effectLst/>
                <a:uFillTx/>
                <a:latin typeface="Outfit"/>
                <a:ea typeface="Outfit"/>
              </a:rPr>
              <a:t>Presenter: Nik</a:t>
            </a:r>
            <a:endParaRPr lang="en-US" sz="750" b="0" u="none" strike="noStrike">
              <a:solidFill>
                <a:srgbClr val="000000"/>
              </a:solidFill>
              <a:effectLst/>
              <a:uFillTx/>
              <a:latin typeface="Arial"/>
            </a:endParaRPr>
          </a:p>
        </p:txBody>
      </p:sp>
      <p:sp>
        <p:nvSpPr>
          <p:cNvPr id="341" name="Rectangle 340"/>
          <p:cNvSpPr/>
          <p:nvPr/>
        </p:nvSpPr>
        <p:spPr>
          <a:xfrm>
            <a:off x="11239560" y="6458040"/>
            <a:ext cx="4568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pPr>
            <a:r>
              <a:rPr lang="en-US" sz="750" b="0" u="none" strike="noStrike">
                <a:solidFill>
                  <a:srgbClr val="1C6B87"/>
                </a:solidFill>
                <a:effectLst/>
                <a:uFillTx/>
                <a:latin typeface="Outfit"/>
                <a:ea typeface="Outfit"/>
              </a:rPr>
              <a:t>25</a:t>
            </a:r>
            <a:endParaRPr lang="en-US" sz="750" b="0" u="none" strike="noStrike">
              <a:solidFill>
                <a:srgbClr val="000000"/>
              </a:solidFill>
              <a:effectLst/>
              <a:uFillTx/>
              <a:latin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42" name="Picture 341"/>
          <p:cNvPicPr/>
          <p:nvPr/>
        </p:nvPicPr>
        <p:blipFill>
          <a:blip r:embed="rId3"/>
          <a:stretch/>
        </p:blipFill>
        <p:spPr>
          <a:xfrm>
            <a:off x="0" y="0"/>
            <a:ext cx="12191760" cy="6857640"/>
          </a:xfrm>
          <a:prstGeom prst="rect">
            <a:avLst/>
          </a:prstGeom>
          <a:noFill/>
          <a:ln w="0">
            <a:noFill/>
          </a:ln>
        </p:spPr>
      </p:pic>
      <p:sp>
        <p:nvSpPr>
          <p:cNvPr id="343" name="Rectangle 342"/>
          <p:cNvSpPr/>
          <p:nvPr/>
        </p:nvSpPr>
        <p:spPr>
          <a:xfrm>
            <a:off x="647640" y="6458040"/>
            <a:ext cx="23810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750" b="0" u="none" strike="noStrike">
                <a:solidFill>
                  <a:srgbClr val="587183"/>
                </a:solidFill>
                <a:effectLst/>
                <a:uFillTx/>
                <a:latin typeface="Outfit"/>
                <a:ea typeface="Outfit"/>
              </a:rPr>
              <a:t>Presenter: Nik</a:t>
            </a:r>
            <a:endParaRPr lang="en-US" sz="750" b="0" u="none" strike="noStrike">
              <a:solidFill>
                <a:srgbClr val="000000"/>
              </a:solidFill>
              <a:effectLst/>
              <a:uFillTx/>
              <a:latin typeface="Arial"/>
            </a:endParaRPr>
          </a:p>
        </p:txBody>
      </p:sp>
      <p:sp>
        <p:nvSpPr>
          <p:cNvPr id="344" name="Rectangle 343"/>
          <p:cNvSpPr/>
          <p:nvPr/>
        </p:nvSpPr>
        <p:spPr>
          <a:xfrm>
            <a:off x="11239560" y="6458040"/>
            <a:ext cx="4568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pPr>
            <a:r>
              <a:rPr lang="en-US" sz="750" b="0" u="none" strike="noStrike">
                <a:solidFill>
                  <a:srgbClr val="1C6B87"/>
                </a:solidFill>
                <a:effectLst/>
                <a:uFillTx/>
                <a:latin typeface="Outfit"/>
                <a:ea typeface="Outfit"/>
              </a:rPr>
              <a:t>26</a:t>
            </a:r>
            <a:endParaRPr lang="en-US" sz="750" b="0" u="none" strike="noStrike">
              <a:solidFill>
                <a:srgbClr val="000000"/>
              </a:solidFill>
              <a:effectLst/>
              <a:uFillTx/>
              <a:latin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45" name="Picture 344"/>
          <p:cNvPicPr/>
          <p:nvPr/>
        </p:nvPicPr>
        <p:blipFill>
          <a:blip r:embed="rId3"/>
          <a:stretch/>
        </p:blipFill>
        <p:spPr>
          <a:xfrm>
            <a:off x="0" y="0"/>
            <a:ext cx="12191760" cy="6857640"/>
          </a:xfrm>
          <a:prstGeom prst="rect">
            <a:avLst/>
          </a:prstGeom>
          <a:noFill/>
          <a:ln w="0">
            <a:noFill/>
          </a:ln>
        </p:spPr>
      </p:pic>
      <p:sp>
        <p:nvSpPr>
          <p:cNvPr id="346" name="Rectangle 345"/>
          <p:cNvSpPr/>
          <p:nvPr/>
        </p:nvSpPr>
        <p:spPr>
          <a:xfrm>
            <a:off x="647640" y="6458040"/>
            <a:ext cx="23810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750" b="0" u="none" strike="noStrike">
                <a:solidFill>
                  <a:srgbClr val="587183"/>
                </a:solidFill>
                <a:effectLst/>
                <a:uFillTx/>
                <a:latin typeface="Outfit"/>
                <a:ea typeface="Outfit"/>
              </a:rPr>
              <a:t>Presenter: Nik</a:t>
            </a:r>
            <a:endParaRPr lang="en-US" sz="750" b="0" u="none" strike="noStrike">
              <a:solidFill>
                <a:srgbClr val="000000"/>
              </a:solidFill>
              <a:effectLst/>
              <a:uFillTx/>
              <a:latin typeface="Arial"/>
            </a:endParaRPr>
          </a:p>
        </p:txBody>
      </p:sp>
      <p:sp>
        <p:nvSpPr>
          <p:cNvPr id="347" name="Rectangle 346"/>
          <p:cNvSpPr/>
          <p:nvPr/>
        </p:nvSpPr>
        <p:spPr>
          <a:xfrm>
            <a:off x="11239560" y="6458040"/>
            <a:ext cx="4568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pPr>
            <a:r>
              <a:rPr lang="en-US" sz="750" b="0" u="none" strike="noStrike">
                <a:solidFill>
                  <a:srgbClr val="1C6B87"/>
                </a:solidFill>
                <a:effectLst/>
                <a:uFillTx/>
                <a:latin typeface="Outfit"/>
                <a:ea typeface="Outfit"/>
              </a:rPr>
              <a:t>27</a:t>
            </a:r>
            <a:endParaRPr lang="en-US" sz="750" b="0" u="none" strike="noStrike">
              <a:solidFill>
                <a:srgbClr val="000000"/>
              </a:solidFill>
              <a:effectLst/>
              <a:uFillTx/>
              <a:latin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48" name="Picture 347"/>
          <p:cNvPicPr/>
          <p:nvPr/>
        </p:nvPicPr>
        <p:blipFill>
          <a:blip r:embed="rId3"/>
          <a:stretch/>
        </p:blipFill>
        <p:spPr>
          <a:xfrm>
            <a:off x="0" y="0"/>
            <a:ext cx="12191760" cy="6857640"/>
          </a:xfrm>
          <a:prstGeom prst="rect">
            <a:avLst/>
          </a:prstGeom>
          <a:noFill/>
          <a:ln w="0">
            <a:noFill/>
          </a:ln>
        </p:spPr>
      </p:pic>
      <p:sp>
        <p:nvSpPr>
          <p:cNvPr id="349" name="Rectangle 348"/>
          <p:cNvSpPr/>
          <p:nvPr/>
        </p:nvSpPr>
        <p:spPr>
          <a:xfrm>
            <a:off x="647640" y="6458040"/>
            <a:ext cx="23810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750" b="0" u="none" strike="noStrike">
                <a:solidFill>
                  <a:srgbClr val="587183"/>
                </a:solidFill>
                <a:effectLst/>
                <a:uFillTx/>
                <a:latin typeface="Outfit"/>
                <a:ea typeface="Outfit"/>
              </a:rPr>
              <a:t>Presenter: Nik</a:t>
            </a:r>
            <a:endParaRPr lang="en-US" sz="750" b="0" u="none" strike="noStrike">
              <a:solidFill>
                <a:srgbClr val="000000"/>
              </a:solidFill>
              <a:effectLst/>
              <a:uFillTx/>
              <a:latin typeface="Arial"/>
            </a:endParaRPr>
          </a:p>
        </p:txBody>
      </p:sp>
      <p:sp>
        <p:nvSpPr>
          <p:cNvPr id="350" name="Rectangle 349"/>
          <p:cNvSpPr/>
          <p:nvPr/>
        </p:nvSpPr>
        <p:spPr>
          <a:xfrm>
            <a:off x="11239560" y="6458040"/>
            <a:ext cx="4568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pPr>
            <a:r>
              <a:rPr lang="en-US" sz="750" b="0" u="none" strike="noStrike">
                <a:solidFill>
                  <a:srgbClr val="1C6B87"/>
                </a:solidFill>
                <a:effectLst/>
                <a:uFillTx/>
                <a:latin typeface="Outfit"/>
                <a:ea typeface="Outfit"/>
              </a:rPr>
              <a:t>28</a:t>
            </a:r>
            <a:endParaRPr lang="en-US" sz="750" b="0" u="none" strike="noStrike">
              <a:solidFill>
                <a:srgbClr val="000000"/>
              </a:solidFill>
              <a:effectLst/>
              <a:uFillTx/>
              <a:latin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51" name="Picture 350"/>
          <p:cNvPicPr/>
          <p:nvPr/>
        </p:nvPicPr>
        <p:blipFill>
          <a:blip r:embed="rId3"/>
          <a:stretch/>
        </p:blipFill>
        <p:spPr>
          <a:xfrm>
            <a:off x="0" y="0"/>
            <a:ext cx="12191760" cy="6857640"/>
          </a:xfrm>
          <a:prstGeom prst="rect">
            <a:avLst/>
          </a:prstGeom>
          <a:noFill/>
          <a:ln w="0">
            <a:noFill/>
          </a:ln>
        </p:spPr>
      </p:pic>
      <p:sp>
        <p:nvSpPr>
          <p:cNvPr id="352" name="Rectangle 351"/>
          <p:cNvSpPr/>
          <p:nvPr/>
        </p:nvSpPr>
        <p:spPr>
          <a:xfrm>
            <a:off x="647640" y="6458040"/>
            <a:ext cx="23810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750" b="0" u="none" strike="noStrike">
                <a:solidFill>
                  <a:srgbClr val="587183"/>
                </a:solidFill>
                <a:effectLst/>
                <a:uFillTx/>
                <a:latin typeface="Outfit"/>
                <a:ea typeface="Outfit"/>
              </a:rPr>
              <a:t>Presenter: Nik</a:t>
            </a:r>
            <a:endParaRPr lang="en-US" sz="750" b="0" u="none" strike="noStrike">
              <a:solidFill>
                <a:srgbClr val="000000"/>
              </a:solidFill>
              <a:effectLst/>
              <a:uFillTx/>
              <a:latin typeface="Arial"/>
            </a:endParaRPr>
          </a:p>
        </p:txBody>
      </p:sp>
      <p:sp>
        <p:nvSpPr>
          <p:cNvPr id="353" name="Rectangle 352"/>
          <p:cNvSpPr/>
          <p:nvPr/>
        </p:nvSpPr>
        <p:spPr>
          <a:xfrm>
            <a:off x="11239560" y="6458040"/>
            <a:ext cx="4568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pPr>
            <a:r>
              <a:rPr lang="en-US" sz="750" b="0" u="none" strike="noStrike">
                <a:solidFill>
                  <a:srgbClr val="1C6B87"/>
                </a:solidFill>
                <a:effectLst/>
                <a:uFillTx/>
                <a:latin typeface="Outfit"/>
                <a:ea typeface="Outfit"/>
              </a:rPr>
              <a:t>29</a:t>
            </a:r>
            <a:endParaRPr lang="en-US" sz="750" b="0" u="none" strike="noStrike">
              <a:solidFill>
                <a:srgbClr val="000000"/>
              </a:solidFill>
              <a:effectLst/>
              <a:uFillTx/>
              <a:latin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54" name="Picture 353"/>
          <p:cNvPicPr/>
          <p:nvPr/>
        </p:nvPicPr>
        <p:blipFill>
          <a:blip r:embed="rId3"/>
          <a:stretch/>
        </p:blipFill>
        <p:spPr>
          <a:xfrm>
            <a:off x="0" y="0"/>
            <a:ext cx="12191760" cy="6857640"/>
          </a:xfrm>
          <a:prstGeom prst="rect">
            <a:avLst/>
          </a:prstGeom>
          <a:noFill/>
          <a:ln w="0">
            <a:noFill/>
          </a:ln>
        </p:spPr>
      </p:pic>
      <p:sp>
        <p:nvSpPr>
          <p:cNvPr id="355" name="Rectangle 354"/>
          <p:cNvSpPr/>
          <p:nvPr/>
        </p:nvSpPr>
        <p:spPr>
          <a:xfrm>
            <a:off x="647640" y="6458040"/>
            <a:ext cx="23810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750" b="0" u="none" strike="noStrike">
                <a:solidFill>
                  <a:srgbClr val="587183"/>
                </a:solidFill>
                <a:effectLst/>
                <a:uFillTx/>
                <a:latin typeface="Outfit"/>
                <a:ea typeface="Outfit"/>
              </a:rPr>
              <a:t>Presenter: Nik</a:t>
            </a:r>
            <a:endParaRPr lang="en-US" sz="750" b="0" u="none" strike="noStrike">
              <a:solidFill>
                <a:srgbClr val="000000"/>
              </a:solidFill>
              <a:effectLst/>
              <a:uFillTx/>
              <a:latin typeface="Arial"/>
            </a:endParaRPr>
          </a:p>
        </p:txBody>
      </p:sp>
      <p:sp>
        <p:nvSpPr>
          <p:cNvPr id="356" name="Rectangle 355"/>
          <p:cNvSpPr/>
          <p:nvPr/>
        </p:nvSpPr>
        <p:spPr>
          <a:xfrm>
            <a:off x="11239560" y="6458040"/>
            <a:ext cx="4568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pPr>
            <a:r>
              <a:rPr lang="en-US" sz="750" b="0" u="none" strike="noStrike">
                <a:solidFill>
                  <a:srgbClr val="1C6B87"/>
                </a:solidFill>
                <a:effectLst/>
                <a:uFillTx/>
                <a:latin typeface="Outfit"/>
                <a:ea typeface="Outfit"/>
              </a:rPr>
              <a:t>30</a:t>
            </a:r>
            <a:endParaRPr lang="en-US" sz="750" b="0" u="none" strike="noStrike">
              <a:solidFill>
                <a:srgbClr val="000000"/>
              </a:solidFill>
              <a:effectLst/>
              <a:uFillTx/>
              <a:latin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57" name="Picture 356"/>
          <p:cNvPicPr/>
          <p:nvPr/>
        </p:nvPicPr>
        <p:blipFill>
          <a:blip r:embed="rId3"/>
          <a:stretch/>
        </p:blipFill>
        <p:spPr>
          <a:xfrm>
            <a:off x="0" y="0"/>
            <a:ext cx="12191760" cy="6857640"/>
          </a:xfrm>
          <a:prstGeom prst="rect">
            <a:avLst/>
          </a:prstGeom>
          <a:noFill/>
          <a:ln w="0">
            <a:noFill/>
          </a:ln>
        </p:spPr>
      </p:pic>
      <p:sp>
        <p:nvSpPr>
          <p:cNvPr id="358" name="Rectangle 357"/>
          <p:cNvSpPr/>
          <p:nvPr/>
        </p:nvSpPr>
        <p:spPr>
          <a:xfrm>
            <a:off x="647640" y="6458040"/>
            <a:ext cx="23810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750" b="0" u="none" strike="noStrike">
                <a:solidFill>
                  <a:srgbClr val="587183"/>
                </a:solidFill>
                <a:effectLst/>
                <a:uFillTx/>
                <a:latin typeface="Outfit"/>
                <a:ea typeface="Outfit"/>
              </a:rPr>
              <a:t>Presenter: Nik</a:t>
            </a:r>
            <a:endParaRPr lang="en-US" sz="750" b="0" u="none" strike="noStrike">
              <a:solidFill>
                <a:srgbClr val="000000"/>
              </a:solidFill>
              <a:effectLst/>
              <a:uFillTx/>
              <a:latin typeface="Arial"/>
            </a:endParaRPr>
          </a:p>
        </p:txBody>
      </p:sp>
      <p:sp>
        <p:nvSpPr>
          <p:cNvPr id="359" name="Rectangle 358"/>
          <p:cNvSpPr/>
          <p:nvPr/>
        </p:nvSpPr>
        <p:spPr>
          <a:xfrm>
            <a:off x="11239560" y="6458040"/>
            <a:ext cx="456840" cy="19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pPr>
            <a:r>
              <a:rPr lang="en-US" sz="750" b="0" u="none" strike="noStrike">
                <a:solidFill>
                  <a:srgbClr val="1C6B87"/>
                </a:solidFill>
                <a:effectLst/>
                <a:uFillTx/>
                <a:latin typeface="Outfit"/>
                <a:ea typeface="Outfit"/>
              </a:rPr>
              <a:t>31</a:t>
            </a:r>
            <a:endParaRPr lang="en-US" sz="750" b="0" u="none" strike="noStrike">
              <a:solidFill>
                <a:srgbClr val="000000"/>
              </a:solidFill>
              <a:effectLst/>
              <a:uFillTx/>
              <a:latin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Text 0"/>
          <p:cNvSpPr/>
          <p:nvPr/>
        </p:nvSpPr>
        <p:spPr>
          <a:xfrm>
            <a:off x="661320" y="646560"/>
            <a:ext cx="10868400" cy="5608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600" b="1" u="none" strike="noStrike" dirty="0">
                <a:solidFill>
                  <a:srgbClr val="022740"/>
                </a:solidFill>
                <a:effectLst/>
                <a:uFillTx/>
                <a:latin typeface="Outfit Bold"/>
                <a:ea typeface="Outfit Bold"/>
              </a:rPr>
              <a:t>Step 10: Core KPI Scorecard</a:t>
            </a:r>
            <a:endParaRPr lang="en-US" sz="3600" b="0" u="none" strike="noStrike" dirty="0">
              <a:solidFill>
                <a:srgbClr val="022740"/>
              </a:solidFill>
              <a:effectLst/>
              <a:uFillTx/>
              <a:latin typeface="Arial"/>
            </a:endParaRPr>
          </a:p>
        </p:txBody>
      </p:sp>
      <p:graphicFrame>
        <p:nvGraphicFramePr>
          <p:cNvPr id="361" name="Table 0"/>
          <p:cNvGraphicFramePr/>
          <p:nvPr/>
        </p:nvGraphicFramePr>
        <p:xfrm>
          <a:off x="661320" y="1549080"/>
          <a:ext cx="10868400" cy="3977280"/>
        </p:xfrm>
        <a:graphic>
          <a:graphicData uri="http://schemas.openxmlformats.org/drawingml/2006/table">
            <a:tbl>
              <a:tblPr/>
              <a:tblGrid>
                <a:gridCol w="5434200">
                  <a:extLst>
                    <a:ext uri="{9D8B030D-6E8A-4147-A177-3AD203B41FA5}">
                      <a16:colId xmlns:a16="http://schemas.microsoft.com/office/drawing/2014/main" val="20000"/>
                    </a:ext>
                  </a:extLst>
                </a:gridCol>
                <a:gridCol w="5434200">
                  <a:extLst>
                    <a:ext uri="{9D8B030D-6E8A-4147-A177-3AD203B41FA5}">
                      <a16:colId xmlns:a16="http://schemas.microsoft.com/office/drawing/2014/main" val="20001"/>
                    </a:ext>
                  </a:extLst>
                </a:gridCol>
              </a:tblGrid>
              <a:tr h="497160">
                <a:tc>
                  <a:txBody>
                    <a:bodyPr/>
                    <a:lstStyle/>
                    <a:p>
                      <a:pPr defTabSz="914400">
                        <a:lnSpc>
                          <a:spcPct val="100000"/>
                        </a:lnSpc>
                        <a:tabLst>
                          <a:tab pos="0" algn="l"/>
                        </a:tabLst>
                      </a:pPr>
                      <a:r>
                        <a:rPr lang="en-US" sz="1400" b="1" u="none" strike="noStrike">
                          <a:solidFill>
                            <a:srgbClr val="FFFFFF"/>
                          </a:solidFill>
                          <a:effectLst/>
                          <a:uFillTx/>
                          <a:latin typeface="Outfit"/>
                          <a:ea typeface="Outfit"/>
                        </a:rPr>
                        <a:t>KPI</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1469A6"/>
                      </a:solidFill>
                      <a:prstDash val="solid"/>
                    </a:lnR>
                    <a:lnT w="12240">
                      <a:solidFill>
                        <a:srgbClr val="B8CEDF"/>
                      </a:solidFill>
                      <a:prstDash val="solid"/>
                    </a:lnT>
                    <a:lnB w="12240">
                      <a:solidFill>
                        <a:srgbClr val="1469A6"/>
                      </a:solidFill>
                      <a:prstDash val="solid"/>
                    </a:lnB>
                    <a:solidFill>
                      <a:srgbClr val="1469A6"/>
                    </a:solidFill>
                  </a:tcPr>
                </a:tc>
                <a:tc>
                  <a:txBody>
                    <a:bodyPr/>
                    <a:lstStyle/>
                    <a:p>
                      <a:pPr defTabSz="914400">
                        <a:lnSpc>
                          <a:spcPct val="100000"/>
                        </a:lnSpc>
                        <a:tabLst>
                          <a:tab pos="0" algn="l"/>
                        </a:tabLst>
                      </a:pPr>
                      <a:r>
                        <a:rPr lang="en-US" sz="1400" b="1" u="none" strike="noStrike">
                          <a:solidFill>
                            <a:srgbClr val="FFFFFF"/>
                          </a:solidFill>
                          <a:effectLst/>
                          <a:uFillTx/>
                          <a:latin typeface="Outfit"/>
                          <a:ea typeface="Outfit"/>
                        </a:rPr>
                        <a:t>What It Measures</a:t>
                      </a:r>
                      <a:endParaRPr lang="en-US" sz="1400" b="0" u="none" strike="noStrike">
                        <a:solidFill>
                          <a:srgbClr val="FFFFFF"/>
                        </a:solidFill>
                        <a:effectLst/>
                        <a:uFillTx/>
                        <a:latin typeface="Arial"/>
                      </a:endParaRPr>
                    </a:p>
                  </a:txBody>
                  <a:tcPr marL="179280" marR="179280" marT="6120" marB="6120" anchor="ctr">
                    <a:lnL w="12240">
                      <a:solidFill>
                        <a:srgbClr val="1469A6"/>
                      </a:solidFill>
                      <a:prstDash val="solid"/>
                    </a:lnL>
                    <a:lnR w="12240">
                      <a:solidFill>
                        <a:srgbClr val="B8CEDF"/>
                      </a:solidFill>
                      <a:prstDash val="solid"/>
                    </a:lnR>
                    <a:lnT w="12240">
                      <a:solidFill>
                        <a:srgbClr val="B8CEDF"/>
                      </a:solidFill>
                      <a:prstDash val="solid"/>
                    </a:lnT>
                    <a:lnB w="12240">
                      <a:solidFill>
                        <a:srgbClr val="1469A6"/>
                      </a:solidFill>
                      <a:prstDash val="solid"/>
                    </a:lnB>
                    <a:solidFill>
                      <a:srgbClr val="1469A6"/>
                    </a:solidFill>
                  </a:tcPr>
                </a:tc>
                <a:extLst>
                  <a:ext uri="{0D108BD9-81ED-4DB2-BD59-A6C34878D82A}">
                    <a16:rowId xmlns:a16="http://schemas.microsoft.com/office/drawing/2014/main" val="10000"/>
                  </a:ext>
                </a:extLst>
              </a:tr>
              <a:tr h="497160">
                <a:tc>
                  <a:txBody>
                    <a:bodyPr/>
                    <a:lstStyle/>
                    <a:p>
                      <a:pPr defTabSz="914400">
                        <a:lnSpc>
                          <a:spcPct val="100000"/>
                        </a:lnSpc>
                        <a:tabLst>
                          <a:tab pos="0" algn="l"/>
                        </a:tabLst>
                      </a:pPr>
                      <a:r>
                        <a:rPr lang="en-US" sz="1400" b="1" u="none" strike="noStrike">
                          <a:solidFill>
                            <a:srgbClr val="4D4D4D"/>
                          </a:solidFill>
                          <a:effectLst/>
                          <a:uFillTx/>
                          <a:latin typeface="Outfit"/>
                          <a:ea typeface="Outfit"/>
                        </a:rPr>
                        <a:t>Active User Rate</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F5F5F5"/>
                      </a:solidFill>
                      <a:prstDash val="solid"/>
                    </a:lnR>
                    <a:lnT w="12240">
                      <a:solidFill>
                        <a:srgbClr val="1469A6"/>
                      </a:solidFill>
                      <a:prstDash val="solid"/>
                    </a:lnT>
                    <a:lnB w="12240">
                      <a:solidFill>
                        <a:srgbClr val="F5F5F5"/>
                      </a:solidFill>
                      <a:prstDash val="solid"/>
                    </a:lnB>
                    <a:solidFill>
                      <a:srgbClr val="000000">
                        <a:alpha val="4000"/>
                      </a:srgbClr>
                    </a:solidFill>
                  </a:tcPr>
                </a:tc>
                <a:tc>
                  <a:txBody>
                    <a:bodyPr/>
                    <a:lstStyle/>
                    <a:p>
                      <a:pPr defTabSz="914400">
                        <a:lnSpc>
                          <a:spcPct val="100000"/>
                        </a:lnSpc>
                        <a:tabLst>
                          <a:tab pos="0" algn="l"/>
                        </a:tabLst>
                      </a:pPr>
                      <a:r>
                        <a:rPr lang="en-US" sz="1400" b="0" u="none" strike="noStrike">
                          <a:solidFill>
                            <a:srgbClr val="4D4D4D"/>
                          </a:solidFill>
                          <a:effectLst/>
                          <a:uFillTx/>
                          <a:latin typeface="Outfit"/>
                          <a:ea typeface="Outfit"/>
                        </a:rPr>
                        <a:t>Program adoption</a:t>
                      </a:r>
                      <a:endParaRPr lang="en-US" sz="1400" b="0" u="none" strike="noStrike">
                        <a:solidFill>
                          <a:srgbClr val="FFFFFF"/>
                        </a:solidFill>
                        <a:effectLst/>
                        <a:uFillTx/>
                        <a:latin typeface="Arial"/>
                      </a:endParaRPr>
                    </a:p>
                  </a:txBody>
                  <a:tcPr marL="179280" marR="179280" marT="6120" marB="6120" anchor="ctr">
                    <a:lnL w="12240">
                      <a:solidFill>
                        <a:srgbClr val="F5F5F5"/>
                      </a:solidFill>
                      <a:prstDash val="solid"/>
                    </a:lnL>
                    <a:lnR w="12240">
                      <a:solidFill>
                        <a:srgbClr val="B8CEDF"/>
                      </a:solidFill>
                      <a:prstDash val="solid"/>
                    </a:lnR>
                    <a:lnT w="12240">
                      <a:solidFill>
                        <a:srgbClr val="1469A6"/>
                      </a:solidFill>
                      <a:prstDash val="solid"/>
                    </a:lnT>
                    <a:lnB w="12240">
                      <a:solidFill>
                        <a:srgbClr val="F5F5F5"/>
                      </a:solidFill>
                      <a:prstDash val="solid"/>
                    </a:lnB>
                    <a:solidFill>
                      <a:srgbClr val="000000">
                        <a:alpha val="4000"/>
                      </a:srgbClr>
                    </a:solidFill>
                  </a:tcPr>
                </a:tc>
                <a:extLst>
                  <a:ext uri="{0D108BD9-81ED-4DB2-BD59-A6C34878D82A}">
                    <a16:rowId xmlns:a16="http://schemas.microsoft.com/office/drawing/2014/main" val="10001"/>
                  </a:ext>
                </a:extLst>
              </a:tr>
              <a:tr h="497160">
                <a:tc>
                  <a:txBody>
                    <a:bodyPr/>
                    <a:lstStyle/>
                    <a:p>
                      <a:pPr defTabSz="914400">
                        <a:lnSpc>
                          <a:spcPct val="100000"/>
                        </a:lnSpc>
                        <a:tabLst>
                          <a:tab pos="0" algn="l"/>
                        </a:tabLst>
                      </a:pPr>
                      <a:r>
                        <a:rPr lang="en-US" sz="1400" b="1" u="none" strike="noStrike">
                          <a:solidFill>
                            <a:srgbClr val="4D4D4D"/>
                          </a:solidFill>
                          <a:effectLst/>
                          <a:uFillTx/>
                          <a:latin typeface="Outfit"/>
                          <a:ea typeface="Outfit"/>
                        </a:rPr>
                        <a:t>Monthly Active Users</a:t>
                      </a:r>
                      <a:endParaRPr lang="en-US" sz="1400" b="0" u="none" strike="noStrike">
                        <a:solidFill>
                          <a:srgbClr val="000000"/>
                        </a:solidFill>
                        <a:effectLst/>
                        <a:uFillTx/>
                        <a:latin typeface="Arial"/>
                      </a:endParaRPr>
                    </a:p>
                  </a:txBody>
                  <a:tcPr marL="179280" marR="179280" marT="6120" marB="6120" anchor="ctr">
                    <a:lnL w="12240">
                      <a:solidFill>
                        <a:srgbClr val="B8CEDF"/>
                      </a:solidFill>
                      <a:prstDash val="solid"/>
                    </a:lnL>
                    <a:lnR w="12240">
                      <a:solidFill>
                        <a:srgbClr val="FFFFFF"/>
                      </a:solidFill>
                      <a:prstDash val="solid"/>
                    </a:lnR>
                    <a:lnT w="12240">
                      <a:solidFill>
                        <a:srgbClr val="F5F5F5"/>
                      </a:solidFill>
                      <a:prstDash val="solid"/>
                    </a:lnT>
                    <a:lnB w="12240">
                      <a:solidFill>
                        <a:srgbClr val="FFFFFF"/>
                      </a:solidFill>
                      <a:prstDash val="solid"/>
                    </a:lnB>
                    <a:solidFill>
                      <a:srgbClr val="FFFFFF">
                        <a:alpha val="4000"/>
                      </a:srgbClr>
                    </a:solidFill>
                  </a:tcPr>
                </a:tc>
                <a:tc>
                  <a:txBody>
                    <a:bodyPr/>
                    <a:lstStyle/>
                    <a:p>
                      <a:pPr defTabSz="914400">
                        <a:lnSpc>
                          <a:spcPct val="100000"/>
                        </a:lnSpc>
                        <a:tabLst>
                          <a:tab pos="0" algn="l"/>
                        </a:tabLst>
                      </a:pPr>
                      <a:r>
                        <a:rPr lang="en-US" sz="1400" b="0" u="none" strike="noStrike">
                          <a:solidFill>
                            <a:srgbClr val="4D4D4D"/>
                          </a:solidFill>
                          <a:effectLst/>
                          <a:uFillTx/>
                          <a:latin typeface="Outfit"/>
                          <a:ea typeface="Outfit"/>
                        </a:rPr>
                        <a:t>Ongoing platform usage</a:t>
                      </a:r>
                      <a:endParaRPr lang="en-US" sz="1400" b="0" u="none" strike="noStrike">
                        <a:solidFill>
                          <a:srgbClr val="000000"/>
                        </a:solidFill>
                        <a:effectLst/>
                        <a:uFillTx/>
                        <a:latin typeface="Arial"/>
                      </a:endParaRPr>
                    </a:p>
                  </a:txBody>
                  <a:tcPr marL="179280" marR="179280" marT="6120" marB="6120" anchor="ctr">
                    <a:lnL w="12240">
                      <a:solidFill>
                        <a:srgbClr val="FFFFFF"/>
                      </a:solidFill>
                      <a:prstDash val="solid"/>
                    </a:lnL>
                    <a:lnR w="12240">
                      <a:solidFill>
                        <a:srgbClr val="B8CEDF"/>
                      </a:solidFill>
                      <a:prstDash val="solid"/>
                    </a:lnR>
                    <a:lnT w="12240">
                      <a:solidFill>
                        <a:srgbClr val="F5F5F5"/>
                      </a:solidFill>
                      <a:prstDash val="solid"/>
                    </a:lnT>
                    <a:lnB w="12240">
                      <a:solidFill>
                        <a:srgbClr val="FFFFFF"/>
                      </a:solidFill>
                      <a:prstDash val="solid"/>
                    </a:lnB>
                    <a:solidFill>
                      <a:srgbClr val="FFFFFF">
                        <a:alpha val="4000"/>
                      </a:srgbClr>
                    </a:solidFill>
                  </a:tcPr>
                </a:tc>
                <a:extLst>
                  <a:ext uri="{0D108BD9-81ED-4DB2-BD59-A6C34878D82A}">
                    <a16:rowId xmlns:a16="http://schemas.microsoft.com/office/drawing/2014/main" val="10002"/>
                  </a:ext>
                </a:extLst>
              </a:tr>
              <a:tr h="497160">
                <a:tc>
                  <a:txBody>
                    <a:bodyPr/>
                    <a:lstStyle/>
                    <a:p>
                      <a:pPr defTabSz="914400">
                        <a:lnSpc>
                          <a:spcPct val="100000"/>
                        </a:lnSpc>
                        <a:tabLst>
                          <a:tab pos="0" algn="l"/>
                        </a:tabLst>
                      </a:pPr>
                      <a:r>
                        <a:rPr lang="en-US" sz="1400" b="1" u="none" strike="noStrike">
                          <a:solidFill>
                            <a:srgbClr val="4D4D4D"/>
                          </a:solidFill>
                          <a:effectLst/>
                          <a:uFillTx/>
                          <a:latin typeface="Outfit"/>
                          <a:ea typeface="Outfit"/>
                        </a:rPr>
                        <a:t>Sender RES</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F5F5F5"/>
                      </a:solidFill>
                      <a:prstDash val="solid"/>
                    </a:lnR>
                    <a:lnT w="12240">
                      <a:solidFill>
                        <a:srgbClr val="FFFFFF"/>
                      </a:solidFill>
                      <a:prstDash val="solid"/>
                    </a:lnT>
                    <a:lnB w="12240">
                      <a:solidFill>
                        <a:srgbClr val="F5F5F5"/>
                      </a:solidFill>
                      <a:prstDash val="solid"/>
                    </a:lnB>
                    <a:solidFill>
                      <a:srgbClr val="000000">
                        <a:alpha val="4000"/>
                      </a:srgbClr>
                    </a:solidFill>
                  </a:tcPr>
                </a:tc>
                <a:tc>
                  <a:txBody>
                    <a:bodyPr/>
                    <a:lstStyle/>
                    <a:p>
                      <a:pPr defTabSz="914400">
                        <a:lnSpc>
                          <a:spcPct val="100000"/>
                        </a:lnSpc>
                        <a:tabLst>
                          <a:tab pos="0" algn="l"/>
                        </a:tabLst>
                      </a:pPr>
                      <a:r>
                        <a:rPr lang="en-US" sz="1400" b="0" u="none" strike="noStrike">
                          <a:solidFill>
                            <a:srgbClr val="4D4D4D"/>
                          </a:solidFill>
                          <a:effectLst/>
                          <a:uFillTx/>
                          <a:latin typeface="Outfit"/>
                          <a:ea typeface="Outfit"/>
                        </a:rPr>
                        <a:t>Program engagement</a:t>
                      </a:r>
                      <a:endParaRPr lang="en-US" sz="1400" b="0" u="none" strike="noStrike">
                        <a:solidFill>
                          <a:srgbClr val="FFFFFF"/>
                        </a:solidFill>
                        <a:effectLst/>
                        <a:uFillTx/>
                        <a:latin typeface="Arial"/>
                      </a:endParaRPr>
                    </a:p>
                  </a:txBody>
                  <a:tcPr marL="179280" marR="179280" marT="6120" marB="6120" anchor="ctr">
                    <a:lnL w="12240">
                      <a:solidFill>
                        <a:srgbClr val="F5F5F5"/>
                      </a:solidFill>
                      <a:prstDash val="solid"/>
                    </a:lnL>
                    <a:lnR w="12240">
                      <a:solidFill>
                        <a:srgbClr val="B8CEDF"/>
                      </a:solidFill>
                      <a:prstDash val="solid"/>
                    </a:lnR>
                    <a:lnT w="12240">
                      <a:solidFill>
                        <a:srgbClr val="FFFFFF"/>
                      </a:solidFill>
                      <a:prstDash val="solid"/>
                    </a:lnT>
                    <a:lnB w="12240">
                      <a:solidFill>
                        <a:srgbClr val="F5F5F5"/>
                      </a:solidFill>
                      <a:prstDash val="solid"/>
                    </a:lnB>
                    <a:solidFill>
                      <a:srgbClr val="000000">
                        <a:alpha val="4000"/>
                      </a:srgbClr>
                    </a:solidFill>
                  </a:tcPr>
                </a:tc>
                <a:extLst>
                  <a:ext uri="{0D108BD9-81ED-4DB2-BD59-A6C34878D82A}">
                    <a16:rowId xmlns:a16="http://schemas.microsoft.com/office/drawing/2014/main" val="10003"/>
                  </a:ext>
                </a:extLst>
              </a:tr>
              <a:tr h="497160">
                <a:tc>
                  <a:txBody>
                    <a:bodyPr/>
                    <a:lstStyle/>
                    <a:p>
                      <a:pPr defTabSz="914400">
                        <a:lnSpc>
                          <a:spcPct val="100000"/>
                        </a:lnSpc>
                        <a:tabLst>
                          <a:tab pos="0" algn="l"/>
                        </a:tabLst>
                      </a:pPr>
                      <a:r>
                        <a:rPr lang="en-US" sz="1400" b="1" u="none" strike="noStrike">
                          <a:solidFill>
                            <a:srgbClr val="4D4D4D"/>
                          </a:solidFill>
                          <a:effectLst/>
                          <a:uFillTx/>
                          <a:latin typeface="Outfit"/>
                          <a:ea typeface="Outfit"/>
                        </a:rPr>
                        <a:t>Recipient RES</a:t>
                      </a:r>
                      <a:endParaRPr lang="en-US" sz="1400" b="0" u="none" strike="noStrike">
                        <a:solidFill>
                          <a:srgbClr val="000000"/>
                        </a:solidFill>
                        <a:effectLst/>
                        <a:uFillTx/>
                        <a:latin typeface="Arial"/>
                      </a:endParaRPr>
                    </a:p>
                  </a:txBody>
                  <a:tcPr marL="179280" marR="179280" marT="6120" marB="6120" anchor="ctr">
                    <a:lnL w="12240">
                      <a:solidFill>
                        <a:srgbClr val="B8CEDF"/>
                      </a:solidFill>
                      <a:prstDash val="solid"/>
                    </a:lnL>
                    <a:lnR w="12240">
                      <a:solidFill>
                        <a:srgbClr val="FFFFFF"/>
                      </a:solidFill>
                      <a:prstDash val="solid"/>
                    </a:lnR>
                    <a:lnT w="12240">
                      <a:solidFill>
                        <a:srgbClr val="F5F5F5"/>
                      </a:solidFill>
                      <a:prstDash val="solid"/>
                    </a:lnT>
                    <a:lnB w="12240">
                      <a:solidFill>
                        <a:srgbClr val="FFFFFF"/>
                      </a:solidFill>
                      <a:prstDash val="solid"/>
                    </a:lnB>
                    <a:solidFill>
                      <a:srgbClr val="FFFFFF">
                        <a:alpha val="4000"/>
                      </a:srgbClr>
                    </a:solidFill>
                  </a:tcPr>
                </a:tc>
                <a:tc>
                  <a:txBody>
                    <a:bodyPr/>
                    <a:lstStyle/>
                    <a:p>
                      <a:pPr defTabSz="914400">
                        <a:lnSpc>
                          <a:spcPct val="100000"/>
                        </a:lnSpc>
                        <a:tabLst>
                          <a:tab pos="0" algn="l"/>
                        </a:tabLst>
                      </a:pPr>
                      <a:r>
                        <a:rPr lang="en-US" sz="1400" b="0" u="none" strike="noStrike">
                          <a:solidFill>
                            <a:srgbClr val="4D4D4D"/>
                          </a:solidFill>
                          <a:effectLst/>
                          <a:uFillTx/>
                          <a:latin typeface="Outfit"/>
                          <a:ea typeface="Outfit"/>
                        </a:rPr>
                        <a:t>Program reach</a:t>
                      </a:r>
                      <a:endParaRPr lang="en-US" sz="1400" b="0" u="none" strike="noStrike">
                        <a:solidFill>
                          <a:srgbClr val="000000"/>
                        </a:solidFill>
                        <a:effectLst/>
                        <a:uFillTx/>
                        <a:latin typeface="Arial"/>
                      </a:endParaRPr>
                    </a:p>
                  </a:txBody>
                  <a:tcPr marL="179280" marR="179280" marT="6120" marB="6120" anchor="ctr">
                    <a:lnL w="12240">
                      <a:solidFill>
                        <a:srgbClr val="FFFFFF"/>
                      </a:solidFill>
                      <a:prstDash val="solid"/>
                    </a:lnL>
                    <a:lnR w="12240">
                      <a:solidFill>
                        <a:srgbClr val="B8CEDF"/>
                      </a:solidFill>
                      <a:prstDash val="solid"/>
                    </a:lnR>
                    <a:lnT w="12240">
                      <a:solidFill>
                        <a:srgbClr val="F5F5F5"/>
                      </a:solidFill>
                      <a:prstDash val="solid"/>
                    </a:lnT>
                    <a:lnB w="12240">
                      <a:solidFill>
                        <a:srgbClr val="FFFFFF"/>
                      </a:solidFill>
                      <a:prstDash val="solid"/>
                    </a:lnB>
                    <a:solidFill>
                      <a:srgbClr val="FFFFFF">
                        <a:alpha val="4000"/>
                      </a:srgbClr>
                    </a:solidFill>
                  </a:tcPr>
                </a:tc>
                <a:extLst>
                  <a:ext uri="{0D108BD9-81ED-4DB2-BD59-A6C34878D82A}">
                    <a16:rowId xmlns:a16="http://schemas.microsoft.com/office/drawing/2014/main" val="10004"/>
                  </a:ext>
                </a:extLst>
              </a:tr>
              <a:tr h="497160">
                <a:tc>
                  <a:txBody>
                    <a:bodyPr/>
                    <a:lstStyle/>
                    <a:p>
                      <a:pPr defTabSz="914400">
                        <a:lnSpc>
                          <a:spcPct val="100000"/>
                        </a:lnSpc>
                        <a:tabLst>
                          <a:tab pos="0" algn="l"/>
                        </a:tabLst>
                      </a:pPr>
                      <a:r>
                        <a:rPr lang="en-US" sz="1400" b="1" u="none" strike="noStrike">
                          <a:solidFill>
                            <a:srgbClr val="4D4D4D"/>
                          </a:solidFill>
                          <a:effectLst/>
                          <a:uFillTx/>
                          <a:latin typeface="Outfit"/>
                          <a:ea typeface="Outfit"/>
                        </a:rPr>
                        <a:t>Manager Sender RES</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F5F5F5"/>
                      </a:solidFill>
                      <a:prstDash val="solid"/>
                    </a:lnR>
                    <a:lnT w="12240">
                      <a:solidFill>
                        <a:srgbClr val="FFFFFF"/>
                      </a:solidFill>
                      <a:prstDash val="solid"/>
                    </a:lnT>
                    <a:lnB w="12240">
                      <a:solidFill>
                        <a:srgbClr val="F5F5F5"/>
                      </a:solidFill>
                      <a:prstDash val="solid"/>
                    </a:lnB>
                    <a:solidFill>
                      <a:srgbClr val="000000">
                        <a:alpha val="4000"/>
                      </a:srgbClr>
                    </a:solidFill>
                  </a:tcPr>
                </a:tc>
                <a:tc>
                  <a:txBody>
                    <a:bodyPr/>
                    <a:lstStyle/>
                    <a:p>
                      <a:pPr defTabSz="914400">
                        <a:lnSpc>
                          <a:spcPct val="100000"/>
                        </a:lnSpc>
                        <a:tabLst>
                          <a:tab pos="0" algn="l"/>
                        </a:tabLst>
                      </a:pPr>
                      <a:r>
                        <a:rPr lang="en-US" sz="1400" b="0" u="none" strike="noStrike">
                          <a:solidFill>
                            <a:srgbClr val="4D4D4D"/>
                          </a:solidFill>
                          <a:effectLst/>
                          <a:uFillTx/>
                          <a:latin typeface="Outfit"/>
                          <a:ea typeface="Outfit"/>
                        </a:rPr>
                        <a:t>Manager engagement</a:t>
                      </a:r>
                      <a:endParaRPr lang="en-US" sz="1400" b="0" u="none" strike="noStrike">
                        <a:solidFill>
                          <a:srgbClr val="FFFFFF"/>
                        </a:solidFill>
                        <a:effectLst/>
                        <a:uFillTx/>
                        <a:latin typeface="Arial"/>
                      </a:endParaRPr>
                    </a:p>
                  </a:txBody>
                  <a:tcPr marL="179280" marR="179280" marT="6120" marB="6120" anchor="ctr">
                    <a:lnL w="12240">
                      <a:solidFill>
                        <a:srgbClr val="F5F5F5"/>
                      </a:solidFill>
                      <a:prstDash val="solid"/>
                    </a:lnL>
                    <a:lnR w="12240">
                      <a:solidFill>
                        <a:srgbClr val="B8CEDF"/>
                      </a:solidFill>
                      <a:prstDash val="solid"/>
                    </a:lnR>
                    <a:lnT w="12240">
                      <a:solidFill>
                        <a:srgbClr val="FFFFFF"/>
                      </a:solidFill>
                      <a:prstDash val="solid"/>
                    </a:lnT>
                    <a:lnB w="12240">
                      <a:solidFill>
                        <a:srgbClr val="F5F5F5"/>
                      </a:solidFill>
                      <a:prstDash val="solid"/>
                    </a:lnB>
                    <a:solidFill>
                      <a:srgbClr val="000000">
                        <a:alpha val="4000"/>
                      </a:srgbClr>
                    </a:solidFill>
                  </a:tcPr>
                </a:tc>
                <a:extLst>
                  <a:ext uri="{0D108BD9-81ED-4DB2-BD59-A6C34878D82A}">
                    <a16:rowId xmlns:a16="http://schemas.microsoft.com/office/drawing/2014/main" val="10005"/>
                  </a:ext>
                </a:extLst>
              </a:tr>
              <a:tr h="497160">
                <a:tc>
                  <a:txBody>
                    <a:bodyPr/>
                    <a:lstStyle/>
                    <a:p>
                      <a:pPr defTabSz="914400">
                        <a:lnSpc>
                          <a:spcPct val="100000"/>
                        </a:lnSpc>
                        <a:tabLst>
                          <a:tab pos="0" algn="l"/>
                        </a:tabLst>
                      </a:pPr>
                      <a:r>
                        <a:rPr lang="en-US" sz="1400" b="1" u="none" strike="noStrike">
                          <a:solidFill>
                            <a:srgbClr val="4D4D4D"/>
                          </a:solidFill>
                          <a:effectLst/>
                          <a:uFillTx/>
                          <a:latin typeface="Outfit"/>
                          <a:ea typeface="Outfit"/>
                        </a:rPr>
                        <a:t>eNPS or engagement</a:t>
                      </a:r>
                      <a:endParaRPr lang="en-US" sz="1400" b="0" u="none" strike="noStrike">
                        <a:solidFill>
                          <a:srgbClr val="000000"/>
                        </a:solidFill>
                        <a:effectLst/>
                        <a:uFillTx/>
                        <a:latin typeface="Arial"/>
                      </a:endParaRPr>
                    </a:p>
                  </a:txBody>
                  <a:tcPr marL="179280" marR="179280" marT="6120" marB="6120" anchor="ctr">
                    <a:lnL w="12240">
                      <a:solidFill>
                        <a:srgbClr val="B8CEDF"/>
                      </a:solidFill>
                      <a:prstDash val="solid"/>
                    </a:lnL>
                    <a:lnR w="12240">
                      <a:solidFill>
                        <a:srgbClr val="FFFFFF"/>
                      </a:solidFill>
                      <a:prstDash val="solid"/>
                    </a:lnR>
                    <a:lnT w="12240">
                      <a:solidFill>
                        <a:srgbClr val="F5F5F5"/>
                      </a:solidFill>
                      <a:prstDash val="solid"/>
                    </a:lnT>
                    <a:lnB w="12240">
                      <a:solidFill>
                        <a:srgbClr val="FFFFFF"/>
                      </a:solidFill>
                      <a:prstDash val="solid"/>
                    </a:lnB>
                    <a:solidFill>
                      <a:srgbClr val="FFFFFF">
                        <a:alpha val="4000"/>
                      </a:srgbClr>
                    </a:solidFill>
                  </a:tcPr>
                </a:tc>
                <a:tc>
                  <a:txBody>
                    <a:bodyPr/>
                    <a:lstStyle/>
                    <a:p>
                      <a:pPr defTabSz="914400">
                        <a:lnSpc>
                          <a:spcPct val="100000"/>
                        </a:lnSpc>
                        <a:tabLst>
                          <a:tab pos="0" algn="l"/>
                        </a:tabLst>
                      </a:pPr>
                      <a:r>
                        <a:rPr lang="en-US" sz="1400" b="0" u="none" strike="noStrike">
                          <a:solidFill>
                            <a:srgbClr val="4D4D4D"/>
                          </a:solidFill>
                          <a:effectLst/>
                          <a:uFillTx/>
                          <a:latin typeface="Outfit"/>
                          <a:ea typeface="Outfit"/>
                        </a:rPr>
                        <a:t>Employee experience</a:t>
                      </a:r>
                      <a:endParaRPr lang="en-US" sz="1400" b="0" u="none" strike="noStrike">
                        <a:solidFill>
                          <a:srgbClr val="000000"/>
                        </a:solidFill>
                        <a:effectLst/>
                        <a:uFillTx/>
                        <a:latin typeface="Arial"/>
                      </a:endParaRPr>
                    </a:p>
                  </a:txBody>
                  <a:tcPr marL="179280" marR="179280" marT="6120" marB="6120" anchor="ctr">
                    <a:lnL w="12240">
                      <a:solidFill>
                        <a:srgbClr val="FFFFFF"/>
                      </a:solidFill>
                      <a:prstDash val="solid"/>
                    </a:lnL>
                    <a:lnR w="12240">
                      <a:solidFill>
                        <a:srgbClr val="B8CEDF"/>
                      </a:solidFill>
                      <a:prstDash val="solid"/>
                    </a:lnR>
                    <a:lnT w="12240">
                      <a:solidFill>
                        <a:srgbClr val="F5F5F5"/>
                      </a:solidFill>
                      <a:prstDash val="solid"/>
                    </a:lnT>
                    <a:lnB w="12240">
                      <a:solidFill>
                        <a:srgbClr val="FFFFFF"/>
                      </a:solidFill>
                      <a:prstDash val="solid"/>
                    </a:lnB>
                    <a:solidFill>
                      <a:srgbClr val="FFFFFF">
                        <a:alpha val="4000"/>
                      </a:srgbClr>
                    </a:solidFill>
                  </a:tcPr>
                </a:tc>
                <a:extLst>
                  <a:ext uri="{0D108BD9-81ED-4DB2-BD59-A6C34878D82A}">
                    <a16:rowId xmlns:a16="http://schemas.microsoft.com/office/drawing/2014/main" val="10006"/>
                  </a:ext>
                </a:extLst>
              </a:tr>
              <a:tr h="497160">
                <a:tc>
                  <a:txBody>
                    <a:bodyPr/>
                    <a:lstStyle/>
                    <a:p>
                      <a:pPr defTabSz="914400">
                        <a:lnSpc>
                          <a:spcPct val="100000"/>
                        </a:lnSpc>
                        <a:tabLst>
                          <a:tab pos="0" algn="l"/>
                        </a:tabLst>
                      </a:pPr>
                      <a:r>
                        <a:rPr lang="en-US" sz="1400" b="1" u="none" strike="noStrike">
                          <a:solidFill>
                            <a:srgbClr val="4D4D4D"/>
                          </a:solidFill>
                          <a:effectLst/>
                          <a:uFillTx/>
                          <a:latin typeface="Outfit"/>
                          <a:ea typeface="Outfit"/>
                        </a:rPr>
                        <a:t>Retention or another outcome</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F5F5F5"/>
                      </a:solidFill>
                      <a:prstDash val="solid"/>
                    </a:lnR>
                    <a:lnT w="12240">
                      <a:solidFill>
                        <a:srgbClr val="FFFFFF"/>
                      </a:solidFill>
                      <a:prstDash val="solid"/>
                    </a:lnT>
                    <a:lnB w="12240">
                      <a:solidFill>
                        <a:srgbClr val="B8CEDF"/>
                      </a:solidFill>
                      <a:prstDash val="solid"/>
                    </a:lnB>
                    <a:solidFill>
                      <a:srgbClr val="000000">
                        <a:alpha val="4000"/>
                      </a:srgbClr>
                    </a:solidFill>
                  </a:tcPr>
                </a:tc>
                <a:tc>
                  <a:txBody>
                    <a:bodyPr/>
                    <a:lstStyle/>
                    <a:p>
                      <a:pPr defTabSz="914400">
                        <a:lnSpc>
                          <a:spcPct val="100000"/>
                        </a:lnSpc>
                        <a:tabLst>
                          <a:tab pos="0" algn="l"/>
                        </a:tabLst>
                      </a:pPr>
                      <a:r>
                        <a:rPr lang="en-US" sz="1400" b="0" u="none" strike="noStrike">
                          <a:solidFill>
                            <a:srgbClr val="4D4D4D"/>
                          </a:solidFill>
                          <a:effectLst/>
                          <a:uFillTx/>
                          <a:latin typeface="Outfit"/>
                          <a:ea typeface="Outfit"/>
                        </a:rPr>
                        <a:t>Organizational impact</a:t>
                      </a:r>
                      <a:endParaRPr lang="en-US" sz="1400" b="0" u="none" strike="noStrike">
                        <a:solidFill>
                          <a:srgbClr val="FFFFFF"/>
                        </a:solidFill>
                        <a:effectLst/>
                        <a:uFillTx/>
                        <a:latin typeface="Arial"/>
                      </a:endParaRPr>
                    </a:p>
                  </a:txBody>
                  <a:tcPr marL="179280" marR="179280" marT="6120" marB="6120" anchor="ctr">
                    <a:lnL w="12240">
                      <a:solidFill>
                        <a:srgbClr val="F5F5F5"/>
                      </a:solidFill>
                      <a:prstDash val="solid"/>
                    </a:lnL>
                    <a:lnR w="12240">
                      <a:solidFill>
                        <a:srgbClr val="B8CEDF"/>
                      </a:solidFill>
                      <a:prstDash val="solid"/>
                    </a:lnR>
                    <a:lnT w="12240">
                      <a:solidFill>
                        <a:srgbClr val="FFFFFF"/>
                      </a:solidFill>
                      <a:prstDash val="solid"/>
                    </a:lnT>
                    <a:lnB w="12240">
                      <a:solidFill>
                        <a:srgbClr val="B8CEDF"/>
                      </a:solidFill>
                      <a:prstDash val="solid"/>
                    </a:lnB>
                    <a:solidFill>
                      <a:srgbClr val="000000">
                        <a:alpha val="4000"/>
                      </a:srgbClr>
                    </a:solidFill>
                  </a:tcPr>
                </a:tc>
                <a:extLst>
                  <a:ext uri="{0D108BD9-81ED-4DB2-BD59-A6C34878D82A}">
                    <a16:rowId xmlns:a16="http://schemas.microsoft.com/office/drawing/2014/main" val="10007"/>
                  </a:ext>
                </a:extLst>
              </a:tr>
            </a:tbl>
          </a:graphicData>
        </a:graphic>
      </p:graphicFrame>
      <p:sp>
        <p:nvSpPr>
          <p:cNvPr id="362" name="Text 1"/>
          <p:cNvSpPr/>
          <p:nvPr/>
        </p:nvSpPr>
        <p:spPr>
          <a:xfrm>
            <a:off x="661320" y="5732640"/>
            <a:ext cx="11477880" cy="2797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0000"/>
              </a:lnSpc>
              <a:tabLst>
                <a:tab pos="0" algn="l"/>
              </a:tabLst>
            </a:pPr>
            <a:r>
              <a:rPr lang="en-US" sz="1400" b="0" i="1" u="none" strike="noStrike">
                <a:solidFill>
                  <a:srgbClr val="4D4D4D"/>
                </a:solidFill>
                <a:effectLst/>
                <a:uFillTx/>
                <a:latin typeface="Outfit"/>
                <a:ea typeface="Outfit"/>
              </a:rPr>
              <a:t>Presenter: Brittany</a:t>
            </a:r>
            <a:endParaRPr lang="en-US" sz="1400" b="0" u="none" strike="noStrike">
              <a:solidFill>
                <a:srgbClr val="FFFFFF"/>
              </a:solidFill>
              <a:effectLst/>
              <a:uFillTx/>
              <a:latin typeface="Arial"/>
            </a:endParaRPr>
          </a:p>
        </p:txBody>
      </p:sp>
      <p:sp>
        <p:nvSpPr>
          <p:cNvPr id="363" name="Text 2"/>
          <p:cNvSpPr/>
          <p:nvPr/>
        </p:nvSpPr>
        <p:spPr>
          <a:xfrm>
            <a:off x="11058480" y="6419520"/>
            <a:ext cx="96300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30</a:t>
            </a:r>
            <a:endParaRPr lang="en-US" sz="1000" b="0" u="none" strike="noStrike">
              <a:solidFill>
                <a:srgbClr val="FFFFFF"/>
              </a:solidFill>
              <a:effectLst/>
              <a:uFillTx/>
              <a:latin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 name="Text 0"/>
          <p:cNvSpPr/>
          <p:nvPr/>
        </p:nvSpPr>
        <p:spPr>
          <a:xfrm>
            <a:off x="661320" y="701280"/>
            <a:ext cx="10868400" cy="56088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600" b="1" u="none" strike="noStrike" dirty="0">
                <a:solidFill>
                  <a:srgbClr val="022740"/>
                </a:solidFill>
                <a:effectLst/>
                <a:uFillTx/>
                <a:latin typeface="Outfit Bold"/>
                <a:ea typeface="Outfit Bold"/>
              </a:rPr>
              <a:t>Step 11: Baseline and Targets</a:t>
            </a:r>
            <a:endParaRPr lang="en-US" sz="3600" b="0" u="none" strike="noStrike" dirty="0">
              <a:solidFill>
                <a:srgbClr val="022740"/>
              </a:solidFill>
              <a:effectLst/>
              <a:uFillTx/>
              <a:latin typeface="Arial"/>
            </a:endParaRPr>
          </a:p>
        </p:txBody>
      </p:sp>
      <p:sp>
        <p:nvSpPr>
          <p:cNvPr id="365" name="Text 1"/>
          <p:cNvSpPr/>
          <p:nvPr/>
        </p:nvSpPr>
        <p:spPr>
          <a:xfrm>
            <a:off x="661320" y="1603440"/>
            <a:ext cx="11477880" cy="2797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0000"/>
              </a:lnSpc>
              <a:tabLst>
                <a:tab pos="0" algn="l"/>
              </a:tabLst>
            </a:pPr>
            <a:r>
              <a:rPr lang="en-US" sz="1400" b="0" u="none" strike="noStrike">
                <a:solidFill>
                  <a:srgbClr val="4D4D4D"/>
                </a:solidFill>
                <a:effectLst/>
                <a:uFillTx/>
                <a:latin typeface="Outfit"/>
                <a:ea typeface="Outfit"/>
              </a:rPr>
              <a:t>Start with current performance. Set targets based on: program objectives, current results, program maturity, and desired outcomes.</a:t>
            </a:r>
            <a:endParaRPr lang="en-US" sz="1400" b="0" u="none" strike="noStrike">
              <a:solidFill>
                <a:srgbClr val="FFFFFF"/>
              </a:solidFill>
              <a:effectLst/>
              <a:uFillTx/>
              <a:latin typeface="Arial"/>
            </a:endParaRPr>
          </a:p>
        </p:txBody>
      </p:sp>
      <p:graphicFrame>
        <p:nvGraphicFramePr>
          <p:cNvPr id="366" name="Table 0"/>
          <p:cNvGraphicFramePr/>
          <p:nvPr/>
        </p:nvGraphicFramePr>
        <p:xfrm>
          <a:off x="661320" y="2075400"/>
          <a:ext cx="10868040" cy="2511720"/>
        </p:xfrm>
        <a:graphic>
          <a:graphicData uri="http://schemas.openxmlformats.org/drawingml/2006/table">
            <a:tbl>
              <a:tblPr/>
              <a:tblGrid>
                <a:gridCol w="3622680">
                  <a:extLst>
                    <a:ext uri="{9D8B030D-6E8A-4147-A177-3AD203B41FA5}">
                      <a16:colId xmlns:a16="http://schemas.microsoft.com/office/drawing/2014/main" val="20000"/>
                    </a:ext>
                  </a:extLst>
                </a:gridCol>
                <a:gridCol w="3622680">
                  <a:extLst>
                    <a:ext uri="{9D8B030D-6E8A-4147-A177-3AD203B41FA5}">
                      <a16:colId xmlns:a16="http://schemas.microsoft.com/office/drawing/2014/main" val="20001"/>
                    </a:ext>
                  </a:extLst>
                </a:gridCol>
                <a:gridCol w="3622680">
                  <a:extLst>
                    <a:ext uri="{9D8B030D-6E8A-4147-A177-3AD203B41FA5}">
                      <a16:colId xmlns:a16="http://schemas.microsoft.com/office/drawing/2014/main" val="20002"/>
                    </a:ext>
                  </a:extLst>
                </a:gridCol>
              </a:tblGrid>
              <a:tr h="500400">
                <a:tc>
                  <a:txBody>
                    <a:bodyPr/>
                    <a:lstStyle/>
                    <a:p>
                      <a:pPr defTabSz="914400">
                        <a:lnSpc>
                          <a:spcPct val="100000"/>
                        </a:lnSpc>
                        <a:tabLst>
                          <a:tab pos="0" algn="l"/>
                        </a:tabLst>
                      </a:pPr>
                      <a:r>
                        <a:rPr lang="en-US" sz="1400" b="1" u="none" strike="noStrike">
                          <a:solidFill>
                            <a:srgbClr val="FFFFFF"/>
                          </a:solidFill>
                          <a:effectLst/>
                          <a:uFillTx/>
                          <a:latin typeface="Outfit"/>
                          <a:ea typeface="Outfit"/>
                        </a:rPr>
                        <a:t>KPI</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B8CEDF"/>
                      </a:solidFill>
                      <a:prstDash val="solid"/>
                    </a:lnR>
                    <a:lnT w="12240">
                      <a:solidFill>
                        <a:srgbClr val="B8CEDF"/>
                      </a:solidFill>
                      <a:prstDash val="solid"/>
                    </a:lnT>
                    <a:lnB w="12240">
                      <a:solidFill>
                        <a:srgbClr val="B8CEDF"/>
                      </a:solidFill>
                      <a:prstDash val="solid"/>
                    </a:lnB>
                    <a:solidFill>
                      <a:srgbClr val="1469A6"/>
                    </a:solidFill>
                  </a:tcPr>
                </a:tc>
                <a:tc>
                  <a:txBody>
                    <a:bodyPr/>
                    <a:lstStyle/>
                    <a:p>
                      <a:pPr defTabSz="914400">
                        <a:lnSpc>
                          <a:spcPct val="100000"/>
                        </a:lnSpc>
                        <a:tabLst>
                          <a:tab pos="0" algn="l"/>
                        </a:tabLst>
                      </a:pPr>
                      <a:r>
                        <a:rPr lang="en-US" sz="1400" b="1" u="none" strike="noStrike">
                          <a:solidFill>
                            <a:srgbClr val="FFFFFF"/>
                          </a:solidFill>
                          <a:effectLst/>
                          <a:uFillTx/>
                          <a:latin typeface="Outfit"/>
                          <a:ea typeface="Outfit"/>
                        </a:rPr>
                        <a:t>Current</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B8CEDF"/>
                      </a:solidFill>
                      <a:prstDash val="solid"/>
                    </a:lnR>
                    <a:lnT w="12240">
                      <a:solidFill>
                        <a:srgbClr val="B8CEDF"/>
                      </a:solidFill>
                      <a:prstDash val="solid"/>
                    </a:lnT>
                    <a:lnB w="12240">
                      <a:solidFill>
                        <a:srgbClr val="B8CEDF"/>
                      </a:solidFill>
                      <a:prstDash val="solid"/>
                    </a:lnB>
                    <a:solidFill>
                      <a:srgbClr val="1469A6"/>
                    </a:solidFill>
                  </a:tcPr>
                </a:tc>
                <a:tc>
                  <a:txBody>
                    <a:bodyPr/>
                    <a:lstStyle/>
                    <a:p>
                      <a:pPr defTabSz="914400">
                        <a:lnSpc>
                          <a:spcPct val="100000"/>
                        </a:lnSpc>
                        <a:tabLst>
                          <a:tab pos="0" algn="l"/>
                        </a:tabLst>
                      </a:pPr>
                      <a:r>
                        <a:rPr lang="en-US" sz="1400" b="1" u="none" strike="noStrike">
                          <a:solidFill>
                            <a:srgbClr val="FFFFFF"/>
                          </a:solidFill>
                          <a:effectLst/>
                          <a:uFillTx/>
                          <a:latin typeface="Outfit"/>
                          <a:ea typeface="Outfit"/>
                        </a:rPr>
                        <a:t>Target</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B8CEDF"/>
                      </a:solidFill>
                      <a:prstDash val="solid"/>
                    </a:lnR>
                    <a:lnT w="12240">
                      <a:solidFill>
                        <a:srgbClr val="B8CEDF"/>
                      </a:solidFill>
                      <a:prstDash val="solid"/>
                    </a:lnT>
                    <a:lnB w="12240">
                      <a:solidFill>
                        <a:srgbClr val="B8CEDF"/>
                      </a:solidFill>
                      <a:prstDash val="solid"/>
                    </a:lnB>
                    <a:solidFill>
                      <a:srgbClr val="1469A6"/>
                    </a:solidFill>
                  </a:tcPr>
                </a:tc>
                <a:extLst>
                  <a:ext uri="{0D108BD9-81ED-4DB2-BD59-A6C34878D82A}">
                    <a16:rowId xmlns:a16="http://schemas.microsoft.com/office/drawing/2014/main" val="10000"/>
                  </a:ext>
                </a:extLst>
              </a:tr>
              <a:tr h="503640">
                <a:tc>
                  <a:txBody>
                    <a:bodyPr/>
                    <a:lstStyle/>
                    <a:p>
                      <a:pPr defTabSz="914400">
                        <a:lnSpc>
                          <a:spcPct val="100000"/>
                        </a:lnSpc>
                        <a:tabLst>
                          <a:tab pos="0" algn="l"/>
                        </a:tabLst>
                      </a:pPr>
                      <a:r>
                        <a:rPr lang="en-US" sz="1400" b="0" u="none" strike="noStrike">
                          <a:solidFill>
                            <a:srgbClr val="4D4D4D"/>
                          </a:solidFill>
                          <a:effectLst/>
                          <a:uFillTx/>
                          <a:latin typeface="Outfit"/>
                          <a:ea typeface="Outfit"/>
                        </a:rPr>
                        <a:t>Active User Rate</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B8CEDF"/>
                      </a:solidFill>
                      <a:prstDash val="solid"/>
                    </a:lnR>
                    <a:lnT w="12240">
                      <a:solidFill>
                        <a:srgbClr val="B8CEDF"/>
                      </a:solidFill>
                      <a:prstDash val="solid"/>
                    </a:lnT>
                    <a:lnB w="12240">
                      <a:solidFill>
                        <a:srgbClr val="B8CEDF"/>
                      </a:solidFill>
                      <a:prstDash val="solid"/>
                    </a:lnB>
                    <a:noFill/>
                  </a:tcPr>
                </a:tc>
                <a:tc>
                  <a:txBody>
                    <a:bodyPr/>
                    <a:lstStyle/>
                    <a:p>
                      <a:pPr defTabSz="914400">
                        <a:lnSpc>
                          <a:spcPct val="100000"/>
                        </a:lnSpc>
                        <a:tabLst>
                          <a:tab pos="0" algn="l"/>
                        </a:tabLst>
                      </a:pPr>
                      <a:r>
                        <a:rPr lang="en-US" sz="1400" b="0" u="none" strike="noStrike">
                          <a:solidFill>
                            <a:srgbClr val="4D4D4D"/>
                          </a:solidFill>
                          <a:effectLst/>
                          <a:uFillTx/>
                          <a:latin typeface="Outfit"/>
                          <a:ea typeface="Outfit"/>
                        </a:rPr>
                        <a:t>___</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B8CEDF"/>
                      </a:solidFill>
                      <a:prstDash val="solid"/>
                    </a:lnR>
                    <a:lnT w="12240">
                      <a:solidFill>
                        <a:srgbClr val="B8CEDF"/>
                      </a:solidFill>
                      <a:prstDash val="solid"/>
                    </a:lnT>
                    <a:lnB w="12240">
                      <a:solidFill>
                        <a:srgbClr val="B8CEDF"/>
                      </a:solidFill>
                      <a:prstDash val="solid"/>
                    </a:lnB>
                    <a:noFill/>
                  </a:tcPr>
                </a:tc>
                <a:tc>
                  <a:txBody>
                    <a:bodyPr/>
                    <a:lstStyle/>
                    <a:p>
                      <a:pPr defTabSz="914400">
                        <a:lnSpc>
                          <a:spcPct val="100000"/>
                        </a:lnSpc>
                        <a:tabLst>
                          <a:tab pos="0" algn="l"/>
                        </a:tabLst>
                      </a:pPr>
                      <a:r>
                        <a:rPr lang="en-US" sz="1400" b="0" u="none" strike="noStrike">
                          <a:solidFill>
                            <a:srgbClr val="4D4D4D"/>
                          </a:solidFill>
                          <a:effectLst/>
                          <a:uFillTx/>
                          <a:latin typeface="Outfit"/>
                          <a:ea typeface="Outfit"/>
                        </a:rPr>
                        <a:t>___</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B8CEDF"/>
                      </a:solidFill>
                      <a:prstDash val="solid"/>
                    </a:lnR>
                    <a:lnT w="12240">
                      <a:solidFill>
                        <a:srgbClr val="B8CEDF"/>
                      </a:solidFill>
                      <a:prstDash val="solid"/>
                    </a:lnT>
                    <a:lnB w="12240">
                      <a:solidFill>
                        <a:srgbClr val="B8CEDF"/>
                      </a:solidFill>
                      <a:prstDash val="solid"/>
                    </a:lnB>
                    <a:noFill/>
                  </a:tcPr>
                </a:tc>
                <a:extLst>
                  <a:ext uri="{0D108BD9-81ED-4DB2-BD59-A6C34878D82A}">
                    <a16:rowId xmlns:a16="http://schemas.microsoft.com/office/drawing/2014/main" val="10001"/>
                  </a:ext>
                </a:extLst>
              </a:tr>
              <a:tr h="503640">
                <a:tc>
                  <a:txBody>
                    <a:bodyPr/>
                    <a:lstStyle/>
                    <a:p>
                      <a:pPr defTabSz="914400">
                        <a:lnSpc>
                          <a:spcPct val="100000"/>
                        </a:lnSpc>
                        <a:tabLst>
                          <a:tab pos="0" algn="l"/>
                        </a:tabLst>
                      </a:pPr>
                      <a:r>
                        <a:rPr lang="en-US" sz="1400" b="0" u="none" strike="noStrike">
                          <a:solidFill>
                            <a:srgbClr val="4D4D4D"/>
                          </a:solidFill>
                          <a:effectLst/>
                          <a:uFillTx/>
                          <a:latin typeface="Outfit"/>
                          <a:ea typeface="Outfit"/>
                        </a:rPr>
                        <a:t>Sender RES</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B8CEDF"/>
                      </a:solidFill>
                      <a:prstDash val="solid"/>
                    </a:lnR>
                    <a:lnT w="12240">
                      <a:solidFill>
                        <a:srgbClr val="B8CEDF"/>
                      </a:solidFill>
                      <a:prstDash val="solid"/>
                    </a:lnT>
                    <a:lnB w="12240">
                      <a:solidFill>
                        <a:srgbClr val="B8CEDF"/>
                      </a:solidFill>
                      <a:prstDash val="solid"/>
                    </a:lnB>
                    <a:noFill/>
                  </a:tcPr>
                </a:tc>
                <a:tc>
                  <a:txBody>
                    <a:bodyPr/>
                    <a:lstStyle/>
                    <a:p>
                      <a:pPr defTabSz="914400">
                        <a:lnSpc>
                          <a:spcPct val="100000"/>
                        </a:lnSpc>
                        <a:tabLst>
                          <a:tab pos="0" algn="l"/>
                        </a:tabLst>
                      </a:pPr>
                      <a:r>
                        <a:rPr lang="en-US" sz="1400" b="0" u="none" strike="noStrike">
                          <a:solidFill>
                            <a:srgbClr val="4D4D4D"/>
                          </a:solidFill>
                          <a:effectLst/>
                          <a:uFillTx/>
                          <a:latin typeface="Outfit"/>
                          <a:ea typeface="Outfit"/>
                        </a:rPr>
                        <a:t>___</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B8CEDF"/>
                      </a:solidFill>
                      <a:prstDash val="solid"/>
                    </a:lnR>
                    <a:lnT w="12240">
                      <a:solidFill>
                        <a:srgbClr val="B8CEDF"/>
                      </a:solidFill>
                      <a:prstDash val="solid"/>
                    </a:lnT>
                    <a:lnB w="12240">
                      <a:solidFill>
                        <a:srgbClr val="B8CEDF"/>
                      </a:solidFill>
                      <a:prstDash val="solid"/>
                    </a:lnB>
                    <a:noFill/>
                  </a:tcPr>
                </a:tc>
                <a:tc>
                  <a:txBody>
                    <a:bodyPr/>
                    <a:lstStyle/>
                    <a:p>
                      <a:pPr defTabSz="914400">
                        <a:lnSpc>
                          <a:spcPct val="100000"/>
                        </a:lnSpc>
                        <a:tabLst>
                          <a:tab pos="0" algn="l"/>
                        </a:tabLst>
                      </a:pPr>
                      <a:r>
                        <a:rPr lang="en-US" sz="1400" b="0" u="none" strike="noStrike">
                          <a:solidFill>
                            <a:srgbClr val="4D4D4D"/>
                          </a:solidFill>
                          <a:effectLst/>
                          <a:uFillTx/>
                          <a:latin typeface="Outfit"/>
                          <a:ea typeface="Outfit"/>
                        </a:rPr>
                        <a:t>___</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B8CEDF"/>
                      </a:solidFill>
                      <a:prstDash val="solid"/>
                    </a:lnR>
                    <a:lnT w="12240">
                      <a:solidFill>
                        <a:srgbClr val="B8CEDF"/>
                      </a:solidFill>
                      <a:prstDash val="solid"/>
                    </a:lnT>
                    <a:lnB w="12240">
                      <a:solidFill>
                        <a:srgbClr val="B8CEDF"/>
                      </a:solidFill>
                      <a:prstDash val="solid"/>
                    </a:lnB>
                    <a:noFill/>
                  </a:tcPr>
                </a:tc>
                <a:extLst>
                  <a:ext uri="{0D108BD9-81ED-4DB2-BD59-A6C34878D82A}">
                    <a16:rowId xmlns:a16="http://schemas.microsoft.com/office/drawing/2014/main" val="10002"/>
                  </a:ext>
                </a:extLst>
              </a:tr>
              <a:tr h="503640">
                <a:tc>
                  <a:txBody>
                    <a:bodyPr/>
                    <a:lstStyle/>
                    <a:p>
                      <a:pPr defTabSz="914400">
                        <a:lnSpc>
                          <a:spcPct val="100000"/>
                        </a:lnSpc>
                        <a:tabLst>
                          <a:tab pos="0" algn="l"/>
                        </a:tabLst>
                      </a:pPr>
                      <a:r>
                        <a:rPr lang="en-US" sz="1400" b="0" u="none" strike="noStrike">
                          <a:solidFill>
                            <a:srgbClr val="4D4D4D"/>
                          </a:solidFill>
                          <a:effectLst/>
                          <a:uFillTx/>
                          <a:latin typeface="Outfit"/>
                          <a:ea typeface="Outfit"/>
                        </a:rPr>
                        <a:t>Recipient RES</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B8CEDF"/>
                      </a:solidFill>
                      <a:prstDash val="solid"/>
                    </a:lnR>
                    <a:lnT w="12240">
                      <a:solidFill>
                        <a:srgbClr val="B8CEDF"/>
                      </a:solidFill>
                      <a:prstDash val="solid"/>
                    </a:lnT>
                    <a:lnB w="12240">
                      <a:solidFill>
                        <a:srgbClr val="B8CEDF"/>
                      </a:solidFill>
                      <a:prstDash val="solid"/>
                    </a:lnB>
                    <a:noFill/>
                  </a:tcPr>
                </a:tc>
                <a:tc>
                  <a:txBody>
                    <a:bodyPr/>
                    <a:lstStyle/>
                    <a:p>
                      <a:pPr defTabSz="914400">
                        <a:lnSpc>
                          <a:spcPct val="100000"/>
                        </a:lnSpc>
                        <a:tabLst>
                          <a:tab pos="0" algn="l"/>
                        </a:tabLst>
                      </a:pPr>
                      <a:r>
                        <a:rPr lang="en-US" sz="1400" b="0" u="none" strike="noStrike">
                          <a:solidFill>
                            <a:srgbClr val="4D4D4D"/>
                          </a:solidFill>
                          <a:effectLst/>
                          <a:uFillTx/>
                          <a:latin typeface="Outfit"/>
                          <a:ea typeface="Outfit"/>
                        </a:rPr>
                        <a:t>___</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B8CEDF"/>
                      </a:solidFill>
                      <a:prstDash val="solid"/>
                    </a:lnR>
                    <a:lnT w="12240">
                      <a:solidFill>
                        <a:srgbClr val="B8CEDF"/>
                      </a:solidFill>
                      <a:prstDash val="solid"/>
                    </a:lnT>
                    <a:lnB w="12240">
                      <a:solidFill>
                        <a:srgbClr val="B8CEDF"/>
                      </a:solidFill>
                      <a:prstDash val="solid"/>
                    </a:lnB>
                    <a:noFill/>
                  </a:tcPr>
                </a:tc>
                <a:tc>
                  <a:txBody>
                    <a:bodyPr/>
                    <a:lstStyle/>
                    <a:p>
                      <a:pPr defTabSz="914400">
                        <a:lnSpc>
                          <a:spcPct val="100000"/>
                        </a:lnSpc>
                        <a:tabLst>
                          <a:tab pos="0" algn="l"/>
                        </a:tabLst>
                      </a:pPr>
                      <a:r>
                        <a:rPr lang="en-US" sz="1400" b="0" u="none" strike="noStrike">
                          <a:solidFill>
                            <a:srgbClr val="4D4D4D"/>
                          </a:solidFill>
                          <a:effectLst/>
                          <a:uFillTx/>
                          <a:latin typeface="Outfit"/>
                          <a:ea typeface="Outfit"/>
                        </a:rPr>
                        <a:t>___</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B8CEDF"/>
                      </a:solidFill>
                      <a:prstDash val="solid"/>
                    </a:lnR>
                    <a:lnT w="12240">
                      <a:solidFill>
                        <a:srgbClr val="B8CEDF"/>
                      </a:solidFill>
                      <a:prstDash val="solid"/>
                    </a:lnT>
                    <a:lnB w="12240">
                      <a:solidFill>
                        <a:srgbClr val="B8CEDF"/>
                      </a:solidFill>
                      <a:prstDash val="solid"/>
                    </a:lnB>
                    <a:noFill/>
                  </a:tcPr>
                </a:tc>
                <a:extLst>
                  <a:ext uri="{0D108BD9-81ED-4DB2-BD59-A6C34878D82A}">
                    <a16:rowId xmlns:a16="http://schemas.microsoft.com/office/drawing/2014/main" val="10003"/>
                  </a:ext>
                </a:extLst>
              </a:tr>
              <a:tr h="500400">
                <a:tc>
                  <a:txBody>
                    <a:bodyPr/>
                    <a:lstStyle/>
                    <a:p>
                      <a:pPr defTabSz="914400">
                        <a:lnSpc>
                          <a:spcPct val="100000"/>
                        </a:lnSpc>
                        <a:tabLst>
                          <a:tab pos="0" algn="l"/>
                        </a:tabLst>
                      </a:pPr>
                      <a:r>
                        <a:rPr lang="en-US" sz="1400" b="0" u="none" strike="noStrike">
                          <a:solidFill>
                            <a:srgbClr val="4D4D4D"/>
                          </a:solidFill>
                          <a:effectLst/>
                          <a:uFillTx/>
                          <a:latin typeface="Outfit"/>
                          <a:ea typeface="Outfit"/>
                        </a:rPr>
                        <a:t>Manager Sender RES</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B8CEDF"/>
                      </a:solidFill>
                      <a:prstDash val="solid"/>
                    </a:lnR>
                    <a:lnT w="12240">
                      <a:solidFill>
                        <a:srgbClr val="B8CEDF"/>
                      </a:solidFill>
                      <a:prstDash val="solid"/>
                    </a:lnT>
                    <a:lnB w="12240">
                      <a:solidFill>
                        <a:srgbClr val="B8CEDF"/>
                      </a:solidFill>
                      <a:prstDash val="solid"/>
                    </a:lnB>
                    <a:noFill/>
                  </a:tcPr>
                </a:tc>
                <a:tc>
                  <a:txBody>
                    <a:bodyPr/>
                    <a:lstStyle/>
                    <a:p>
                      <a:pPr defTabSz="914400">
                        <a:lnSpc>
                          <a:spcPct val="100000"/>
                        </a:lnSpc>
                        <a:tabLst>
                          <a:tab pos="0" algn="l"/>
                        </a:tabLst>
                      </a:pPr>
                      <a:r>
                        <a:rPr lang="en-US" sz="1400" b="0" u="none" strike="noStrike">
                          <a:solidFill>
                            <a:srgbClr val="4D4D4D"/>
                          </a:solidFill>
                          <a:effectLst/>
                          <a:uFillTx/>
                          <a:latin typeface="Outfit"/>
                          <a:ea typeface="Outfit"/>
                        </a:rPr>
                        <a:t>___</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B8CEDF"/>
                      </a:solidFill>
                      <a:prstDash val="solid"/>
                    </a:lnR>
                    <a:lnT w="12240">
                      <a:solidFill>
                        <a:srgbClr val="B8CEDF"/>
                      </a:solidFill>
                      <a:prstDash val="solid"/>
                    </a:lnT>
                    <a:lnB w="12240">
                      <a:solidFill>
                        <a:srgbClr val="B8CEDF"/>
                      </a:solidFill>
                      <a:prstDash val="solid"/>
                    </a:lnB>
                    <a:noFill/>
                  </a:tcPr>
                </a:tc>
                <a:tc>
                  <a:txBody>
                    <a:bodyPr/>
                    <a:lstStyle/>
                    <a:p>
                      <a:pPr defTabSz="914400">
                        <a:lnSpc>
                          <a:spcPct val="100000"/>
                        </a:lnSpc>
                        <a:tabLst>
                          <a:tab pos="0" algn="l"/>
                        </a:tabLst>
                      </a:pPr>
                      <a:r>
                        <a:rPr lang="en-US" sz="1400" b="0" u="none" strike="noStrike">
                          <a:solidFill>
                            <a:srgbClr val="4D4D4D"/>
                          </a:solidFill>
                          <a:effectLst/>
                          <a:uFillTx/>
                          <a:latin typeface="Outfit"/>
                          <a:ea typeface="Outfit"/>
                        </a:rPr>
                        <a:t>___</a:t>
                      </a:r>
                      <a:endParaRPr lang="en-US" sz="1400" b="0" u="none" strike="noStrike">
                        <a:solidFill>
                          <a:srgbClr val="FFFFFF"/>
                        </a:solidFill>
                        <a:effectLst/>
                        <a:uFillTx/>
                        <a:latin typeface="Arial"/>
                      </a:endParaRPr>
                    </a:p>
                  </a:txBody>
                  <a:tcPr marL="179280" marR="179280" marT="6120" marB="6120" anchor="ctr">
                    <a:lnL w="12240">
                      <a:solidFill>
                        <a:srgbClr val="B8CEDF"/>
                      </a:solidFill>
                      <a:prstDash val="solid"/>
                    </a:lnL>
                    <a:lnR w="12240">
                      <a:solidFill>
                        <a:srgbClr val="B8CEDF"/>
                      </a:solidFill>
                      <a:prstDash val="solid"/>
                    </a:lnR>
                    <a:lnT w="12240">
                      <a:solidFill>
                        <a:srgbClr val="B8CEDF"/>
                      </a:solidFill>
                      <a:prstDash val="solid"/>
                    </a:lnT>
                    <a:lnB w="12240">
                      <a:solidFill>
                        <a:srgbClr val="B8CEDF"/>
                      </a:solidFill>
                      <a:prstDash val="solid"/>
                    </a:lnB>
                    <a:noFill/>
                  </a:tcPr>
                </a:tc>
                <a:extLst>
                  <a:ext uri="{0D108BD9-81ED-4DB2-BD59-A6C34878D82A}">
                    <a16:rowId xmlns:a16="http://schemas.microsoft.com/office/drawing/2014/main" val="10004"/>
                  </a:ext>
                </a:extLst>
              </a:tr>
            </a:tbl>
          </a:graphicData>
        </a:graphic>
      </p:graphicFrame>
      <p:sp>
        <p:nvSpPr>
          <p:cNvPr id="367" name="Shape 2"/>
          <p:cNvSpPr/>
          <p:nvPr/>
        </p:nvSpPr>
        <p:spPr>
          <a:xfrm>
            <a:off x="661320" y="4792320"/>
            <a:ext cx="10868400" cy="693360"/>
          </a:xfrm>
          <a:prstGeom prst="roundRect">
            <a:avLst>
              <a:gd name="adj" fmla="val 38821"/>
            </a:avLst>
          </a:prstGeom>
          <a:solidFill>
            <a:srgbClr val="D2E8F9"/>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pic>
        <p:nvPicPr>
          <p:cNvPr id="368" name="Image 0"/>
          <p:cNvPicPr/>
          <p:nvPr/>
        </p:nvPicPr>
        <p:blipFill>
          <a:blip r:embed="rId3"/>
          <a:stretch/>
        </p:blipFill>
        <p:spPr>
          <a:xfrm>
            <a:off x="840960" y="5034960"/>
            <a:ext cx="223920" cy="179280"/>
          </a:xfrm>
          <a:prstGeom prst="rect">
            <a:avLst/>
          </a:prstGeom>
          <a:noFill/>
          <a:ln w="0">
            <a:noFill/>
          </a:ln>
        </p:spPr>
      </p:pic>
      <p:sp>
        <p:nvSpPr>
          <p:cNvPr id="369" name="Text 3"/>
          <p:cNvSpPr/>
          <p:nvPr/>
        </p:nvSpPr>
        <p:spPr>
          <a:xfrm>
            <a:off x="1244880" y="5007960"/>
            <a:ext cx="10715040" cy="2797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0000"/>
              </a:lnSpc>
              <a:tabLst>
                <a:tab pos="0" algn="l"/>
              </a:tabLst>
            </a:pPr>
            <a:r>
              <a:rPr lang="en-US" sz="1400" b="0" u="none" strike="noStrike">
                <a:solidFill>
                  <a:srgbClr val="000000"/>
                </a:solidFill>
                <a:effectLst/>
                <a:uFillTx/>
                <a:latin typeface="Outfit"/>
                <a:ea typeface="Outfit"/>
              </a:rPr>
              <a:t>Choose targets that represent meaningful improvement from your starting point.</a:t>
            </a:r>
            <a:endParaRPr lang="en-US" sz="1400" b="0" u="none" strike="noStrike">
              <a:solidFill>
                <a:srgbClr val="FFFFFF"/>
              </a:solidFill>
              <a:effectLst/>
              <a:uFillTx/>
              <a:latin typeface="Arial"/>
            </a:endParaRPr>
          </a:p>
        </p:txBody>
      </p:sp>
      <p:sp>
        <p:nvSpPr>
          <p:cNvPr id="370" name="Text 4"/>
          <p:cNvSpPr/>
          <p:nvPr/>
        </p:nvSpPr>
        <p:spPr>
          <a:xfrm>
            <a:off x="661320" y="5678280"/>
            <a:ext cx="11477880" cy="2797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0000"/>
              </a:lnSpc>
              <a:tabLst>
                <a:tab pos="0" algn="l"/>
              </a:tabLst>
            </a:pPr>
            <a:r>
              <a:rPr lang="en-US" sz="1400" b="0" i="1" u="none" strike="noStrike">
                <a:solidFill>
                  <a:srgbClr val="4D4D4D"/>
                </a:solidFill>
                <a:effectLst/>
                <a:uFillTx/>
                <a:latin typeface="Outfit"/>
                <a:ea typeface="Outfit"/>
              </a:rPr>
              <a:t>Presenter: Brittany</a:t>
            </a:r>
            <a:endParaRPr lang="en-US" sz="1400" b="0" u="none" strike="noStrike">
              <a:solidFill>
                <a:srgbClr val="FFFFFF"/>
              </a:solidFill>
              <a:effectLst/>
              <a:uFillTx/>
              <a:latin typeface="Arial"/>
            </a:endParaRPr>
          </a:p>
        </p:txBody>
      </p:sp>
      <p:sp>
        <p:nvSpPr>
          <p:cNvPr id="371" name="Text 5"/>
          <p:cNvSpPr/>
          <p:nvPr/>
        </p:nvSpPr>
        <p:spPr>
          <a:xfrm>
            <a:off x="11099160" y="6419520"/>
            <a:ext cx="92196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31</a:t>
            </a:r>
            <a:endParaRPr lang="en-US" sz="1000" b="0" u="none" strike="noStrike">
              <a:solidFill>
                <a:srgbClr val="FFFFFF"/>
              </a:solidFill>
              <a:effectLst/>
              <a:uFillTx/>
              <a:latin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Text 0"/>
          <p:cNvSpPr/>
          <p:nvPr/>
        </p:nvSpPr>
        <p:spPr>
          <a:xfrm>
            <a:off x="661320" y="1237680"/>
            <a:ext cx="10868400" cy="5904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600" b="1" u="none" strike="noStrike">
                <a:solidFill>
                  <a:srgbClr val="022740"/>
                </a:solidFill>
                <a:effectLst/>
                <a:uFillTx/>
                <a:latin typeface="Outfit Bold"/>
                <a:ea typeface="Outfit Bold"/>
              </a:rPr>
              <a:t>Step 12: Review Process</a:t>
            </a:r>
            <a:endParaRPr lang="en-US" sz="3600" b="0" u="none" strike="noStrike">
              <a:solidFill>
                <a:srgbClr val="022740"/>
              </a:solidFill>
              <a:effectLst/>
              <a:uFillTx/>
              <a:latin typeface="Arial"/>
            </a:endParaRPr>
          </a:p>
        </p:txBody>
      </p:sp>
      <p:sp>
        <p:nvSpPr>
          <p:cNvPr id="373" name="Shape 1"/>
          <p:cNvSpPr/>
          <p:nvPr/>
        </p:nvSpPr>
        <p:spPr>
          <a:xfrm>
            <a:off x="661320" y="2206080"/>
            <a:ext cx="3496680" cy="1731600"/>
          </a:xfrm>
          <a:prstGeom prst="roundRect">
            <a:avLst>
              <a:gd name="adj" fmla="val 16369"/>
            </a:avLst>
          </a:prstGeom>
          <a:solidFill>
            <a:srgbClr val="D2E8F9"/>
          </a:solidFill>
          <a:ln w="19050">
            <a:solidFill>
              <a:srgbClr val="B8CEDF"/>
            </a:solidFill>
            <a:round/>
          </a:ln>
          <a:effectLst>
            <a:outerShdw dist="29019"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74" name="Text 2"/>
          <p:cNvSpPr/>
          <p:nvPr/>
        </p:nvSpPr>
        <p:spPr>
          <a:xfrm>
            <a:off x="869400" y="2414160"/>
            <a:ext cx="308052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Monthly</a:t>
            </a:r>
            <a:endParaRPr lang="en-US" sz="1850" b="0" u="none" strike="noStrike">
              <a:solidFill>
                <a:srgbClr val="FFFFFF"/>
              </a:solidFill>
              <a:effectLst/>
              <a:uFillTx/>
              <a:latin typeface="Arial"/>
            </a:endParaRPr>
          </a:p>
        </p:txBody>
      </p:sp>
      <p:sp>
        <p:nvSpPr>
          <p:cNvPr id="375" name="Text 3"/>
          <p:cNvSpPr/>
          <p:nvPr/>
        </p:nvSpPr>
        <p:spPr>
          <a:xfrm>
            <a:off x="869400" y="2823120"/>
            <a:ext cx="3080520" cy="604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33000"/>
              </a:lnSpc>
              <a:tabLst>
                <a:tab pos="0" algn="l"/>
              </a:tabLst>
            </a:pPr>
            <a:r>
              <a:rPr lang="en-US" sz="1450" b="0" u="none" strike="noStrike">
                <a:solidFill>
                  <a:srgbClr val="4D4D4D"/>
                </a:solidFill>
                <a:effectLst/>
                <a:uFillTx/>
                <a:latin typeface="Outfit"/>
                <a:ea typeface="Outfit"/>
              </a:rPr>
              <a:t>Adoption, activity, core RES metrics, frequency, and distribution</a:t>
            </a:r>
            <a:endParaRPr lang="en-US" sz="1450" b="0" u="none" strike="noStrike">
              <a:solidFill>
                <a:srgbClr val="FFFFFF"/>
              </a:solidFill>
              <a:effectLst/>
              <a:uFillTx/>
              <a:latin typeface="Arial"/>
            </a:endParaRPr>
          </a:p>
        </p:txBody>
      </p:sp>
      <p:sp>
        <p:nvSpPr>
          <p:cNvPr id="376" name="Shape 4"/>
          <p:cNvSpPr/>
          <p:nvPr/>
        </p:nvSpPr>
        <p:spPr>
          <a:xfrm>
            <a:off x="4347360" y="2206080"/>
            <a:ext cx="3496680" cy="1731600"/>
          </a:xfrm>
          <a:prstGeom prst="roundRect">
            <a:avLst>
              <a:gd name="adj" fmla="val 16369"/>
            </a:avLst>
          </a:prstGeom>
          <a:solidFill>
            <a:srgbClr val="D2E8F9"/>
          </a:solidFill>
          <a:ln w="19050">
            <a:solidFill>
              <a:srgbClr val="B8CEDF"/>
            </a:solidFill>
            <a:round/>
          </a:ln>
          <a:effectLst>
            <a:outerShdw dist="29019"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77" name="Text 5"/>
          <p:cNvSpPr/>
          <p:nvPr/>
        </p:nvSpPr>
        <p:spPr>
          <a:xfrm>
            <a:off x="4555440" y="2414160"/>
            <a:ext cx="308052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Quarterly</a:t>
            </a:r>
            <a:endParaRPr lang="en-US" sz="1850" b="0" u="none" strike="noStrike">
              <a:solidFill>
                <a:srgbClr val="FFFFFF"/>
              </a:solidFill>
              <a:effectLst/>
              <a:uFillTx/>
              <a:latin typeface="Arial"/>
            </a:endParaRPr>
          </a:p>
        </p:txBody>
      </p:sp>
      <p:sp>
        <p:nvSpPr>
          <p:cNvPr id="378" name="Text 6"/>
          <p:cNvSpPr/>
          <p:nvPr/>
        </p:nvSpPr>
        <p:spPr>
          <a:xfrm>
            <a:off x="4555440" y="2823120"/>
            <a:ext cx="3080520" cy="906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33000"/>
              </a:lnSpc>
              <a:tabLst>
                <a:tab pos="0" algn="l"/>
              </a:tabLst>
            </a:pPr>
            <a:r>
              <a:rPr lang="en-US" sz="1450" b="0" u="none" strike="noStrike">
                <a:solidFill>
                  <a:srgbClr val="4D4D4D"/>
                </a:solidFill>
                <a:effectLst/>
                <a:uFillTx/>
                <a:latin typeface="Outfit"/>
                <a:ea typeface="Outfit"/>
              </a:rPr>
              <a:t>Trends, group comparisons, manager participation, feature adoption, sentiment, and alignment</a:t>
            </a:r>
            <a:endParaRPr lang="en-US" sz="1450" b="0" u="none" strike="noStrike">
              <a:solidFill>
                <a:srgbClr val="FFFFFF"/>
              </a:solidFill>
              <a:effectLst/>
              <a:uFillTx/>
              <a:latin typeface="Arial"/>
            </a:endParaRPr>
          </a:p>
        </p:txBody>
      </p:sp>
      <p:sp>
        <p:nvSpPr>
          <p:cNvPr id="379" name="Shape 7"/>
          <p:cNvSpPr/>
          <p:nvPr/>
        </p:nvSpPr>
        <p:spPr>
          <a:xfrm>
            <a:off x="8033400" y="2206080"/>
            <a:ext cx="3496680" cy="1731600"/>
          </a:xfrm>
          <a:prstGeom prst="roundRect">
            <a:avLst>
              <a:gd name="adj" fmla="val 16369"/>
            </a:avLst>
          </a:prstGeom>
          <a:solidFill>
            <a:srgbClr val="D2E8F9"/>
          </a:solidFill>
          <a:ln w="19050">
            <a:solidFill>
              <a:srgbClr val="B8CEDF"/>
            </a:solidFill>
            <a:round/>
          </a:ln>
          <a:effectLst>
            <a:outerShdw dist="29019" dir="2700000" algn="bl" rotWithShape="0">
              <a:srgbClr val="B8CEDF"/>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80" name="Text 8"/>
          <p:cNvSpPr/>
          <p:nvPr/>
        </p:nvSpPr>
        <p:spPr>
          <a:xfrm>
            <a:off x="8241480" y="2414160"/>
            <a:ext cx="308052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Annually</a:t>
            </a:r>
            <a:endParaRPr lang="en-US" sz="1850" b="0" u="none" strike="noStrike">
              <a:solidFill>
                <a:srgbClr val="FFFFFF"/>
              </a:solidFill>
              <a:effectLst/>
              <a:uFillTx/>
              <a:latin typeface="Arial"/>
            </a:endParaRPr>
          </a:p>
        </p:txBody>
      </p:sp>
      <p:sp>
        <p:nvSpPr>
          <p:cNvPr id="381" name="Text 9"/>
          <p:cNvSpPr/>
          <p:nvPr/>
        </p:nvSpPr>
        <p:spPr>
          <a:xfrm>
            <a:off x="8241480" y="2823120"/>
            <a:ext cx="3080520" cy="906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33000"/>
              </a:lnSpc>
              <a:tabLst>
                <a:tab pos="0" algn="l"/>
              </a:tabLst>
            </a:pPr>
            <a:r>
              <a:rPr lang="en-US" sz="1450" b="0" u="none" strike="noStrike">
                <a:solidFill>
                  <a:srgbClr val="4D4D4D"/>
                </a:solidFill>
                <a:effectLst/>
                <a:uFillTx/>
                <a:latin typeface="Outfit"/>
                <a:ea typeface="Outfit"/>
              </a:rPr>
              <a:t>Retention, engagement, business outcomes, and progress toward objectives</a:t>
            </a:r>
            <a:endParaRPr lang="en-US" sz="1450" b="0" u="none" strike="noStrike">
              <a:solidFill>
                <a:srgbClr val="FFFFFF"/>
              </a:solidFill>
              <a:effectLst/>
              <a:uFillTx/>
              <a:latin typeface="Arial"/>
            </a:endParaRPr>
          </a:p>
        </p:txBody>
      </p:sp>
      <p:sp>
        <p:nvSpPr>
          <p:cNvPr id="382" name="Shape 10"/>
          <p:cNvSpPr/>
          <p:nvPr/>
        </p:nvSpPr>
        <p:spPr>
          <a:xfrm>
            <a:off x="661320" y="4150800"/>
            <a:ext cx="10868400" cy="755640"/>
          </a:xfrm>
          <a:prstGeom prst="roundRect">
            <a:avLst>
              <a:gd name="adj" fmla="val 37506"/>
            </a:avLst>
          </a:prstGeom>
          <a:solidFill>
            <a:srgbClr val="D2E8F9"/>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pic>
        <p:nvPicPr>
          <p:cNvPr id="383" name="Image 0"/>
          <p:cNvPicPr/>
          <p:nvPr/>
        </p:nvPicPr>
        <p:blipFill>
          <a:blip r:embed="rId3"/>
          <a:stretch/>
        </p:blipFill>
        <p:spPr>
          <a:xfrm>
            <a:off x="850320" y="4418640"/>
            <a:ext cx="235800" cy="188640"/>
          </a:xfrm>
          <a:prstGeom prst="rect">
            <a:avLst/>
          </a:prstGeom>
          <a:noFill/>
          <a:ln w="0">
            <a:noFill/>
          </a:ln>
        </p:spPr>
      </p:pic>
      <p:sp>
        <p:nvSpPr>
          <p:cNvPr id="384" name="Text 11"/>
          <p:cNvSpPr/>
          <p:nvPr/>
        </p:nvSpPr>
        <p:spPr>
          <a:xfrm>
            <a:off x="1275840" y="4387320"/>
            <a:ext cx="10674720" cy="3020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3000"/>
              </a:lnSpc>
              <a:tabLst>
                <a:tab pos="0" algn="l"/>
              </a:tabLst>
            </a:pPr>
            <a:r>
              <a:rPr lang="en-US" sz="1450" b="0" u="none" strike="noStrike">
                <a:solidFill>
                  <a:srgbClr val="000000"/>
                </a:solidFill>
                <a:effectLst/>
                <a:uFillTx/>
                <a:latin typeface="Outfit"/>
                <a:ea typeface="Outfit"/>
              </a:rPr>
              <a:t>Assign an owner who determines the response when a metric changes meaningfully.</a:t>
            </a:r>
            <a:endParaRPr lang="en-US" sz="1450" b="0" u="none" strike="noStrike">
              <a:solidFill>
                <a:srgbClr val="FFFFFF"/>
              </a:solidFill>
              <a:effectLst/>
              <a:uFillTx/>
              <a:latin typeface="Arial"/>
            </a:endParaRPr>
          </a:p>
        </p:txBody>
      </p:sp>
      <p:sp>
        <p:nvSpPr>
          <p:cNvPr id="385" name="Text 12"/>
          <p:cNvSpPr/>
          <p:nvPr/>
        </p:nvSpPr>
        <p:spPr>
          <a:xfrm>
            <a:off x="661320" y="5119560"/>
            <a:ext cx="11477880" cy="3020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3000"/>
              </a:lnSpc>
              <a:tabLst>
                <a:tab pos="0" algn="l"/>
              </a:tabLst>
            </a:pPr>
            <a:r>
              <a:rPr lang="en-US" sz="1450" b="0" i="1" u="none" strike="noStrike">
                <a:solidFill>
                  <a:srgbClr val="4D4D4D"/>
                </a:solidFill>
                <a:effectLst/>
                <a:uFillTx/>
                <a:latin typeface="Outfit"/>
                <a:ea typeface="Outfit"/>
              </a:rPr>
              <a:t>Presenter: Brittany</a:t>
            </a:r>
            <a:endParaRPr lang="en-US" sz="1450" b="0" u="none" strike="noStrike">
              <a:solidFill>
                <a:srgbClr val="FFFFFF"/>
              </a:solidFill>
              <a:effectLst/>
              <a:uFillTx/>
              <a:latin typeface="Arial"/>
            </a:endParaRPr>
          </a:p>
        </p:txBody>
      </p:sp>
      <p:sp>
        <p:nvSpPr>
          <p:cNvPr id="386" name="Text 13"/>
          <p:cNvSpPr/>
          <p:nvPr/>
        </p:nvSpPr>
        <p:spPr>
          <a:xfrm>
            <a:off x="11073600" y="6419520"/>
            <a:ext cx="94752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32</a:t>
            </a:r>
            <a:endParaRPr lang="en-US" sz="1000" b="0" u="none" strike="noStrike">
              <a:solidFill>
                <a:srgbClr val="FFFFFF"/>
              </a:solidFill>
              <a:effectLst/>
              <a:uFillTx/>
              <a:latin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 name="Text 0"/>
          <p:cNvSpPr/>
          <p:nvPr/>
        </p:nvSpPr>
        <p:spPr>
          <a:xfrm>
            <a:off x="661320" y="611640"/>
            <a:ext cx="10868400" cy="5904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3600" b="1" u="none" strike="noStrike" dirty="0">
                <a:solidFill>
                  <a:srgbClr val="022740"/>
                </a:solidFill>
                <a:effectLst/>
                <a:uFillTx/>
                <a:latin typeface="Outfit Bold"/>
                <a:ea typeface="Outfit Bold"/>
              </a:rPr>
              <a:t>A 30-Day Action Plan</a:t>
            </a:r>
            <a:endParaRPr lang="en-US" sz="3600" b="0" u="none" strike="noStrike" dirty="0">
              <a:solidFill>
                <a:srgbClr val="022740"/>
              </a:solidFill>
              <a:effectLst/>
              <a:uFillTx/>
              <a:latin typeface="Arial"/>
            </a:endParaRPr>
          </a:p>
        </p:txBody>
      </p:sp>
      <p:sp>
        <p:nvSpPr>
          <p:cNvPr id="388" name="Text 1"/>
          <p:cNvSpPr/>
          <p:nvPr/>
        </p:nvSpPr>
        <p:spPr>
          <a:xfrm>
            <a:off x="661320" y="1580400"/>
            <a:ext cx="377640" cy="235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ctr">
            <a:noAutofit/>
          </a:bodyPr>
          <a:lstStyle/>
          <a:p>
            <a:pPr>
              <a:lnSpc>
                <a:spcPct val="100000"/>
              </a:lnSpc>
              <a:tabLst>
                <a:tab pos="0" algn="l"/>
              </a:tabLst>
            </a:pPr>
            <a:r>
              <a:rPr lang="en-US" sz="1450" b="0" u="none" strike="noStrike">
                <a:solidFill>
                  <a:srgbClr val="4D4D4D"/>
                </a:solidFill>
                <a:effectLst/>
                <a:uFillTx/>
                <a:latin typeface="Outfit Light"/>
                <a:ea typeface="Outfit Light"/>
              </a:rPr>
              <a:t>01</a:t>
            </a:r>
            <a:endParaRPr lang="en-US" sz="1450" b="0" u="none" strike="noStrike">
              <a:solidFill>
                <a:srgbClr val="FFFFFF"/>
              </a:solidFill>
              <a:effectLst/>
              <a:uFillTx/>
              <a:latin typeface="Arial"/>
            </a:endParaRPr>
          </a:p>
        </p:txBody>
      </p:sp>
      <p:sp>
        <p:nvSpPr>
          <p:cNvPr id="389" name="Shape 2"/>
          <p:cNvSpPr/>
          <p:nvPr/>
        </p:nvSpPr>
        <p:spPr>
          <a:xfrm>
            <a:off x="661320" y="1875960"/>
            <a:ext cx="5339520" cy="25200"/>
          </a:xfrm>
          <a:prstGeom prst="rect">
            <a:avLst/>
          </a:prstGeom>
          <a:solidFill>
            <a:srgbClr val="1568A6"/>
          </a:solidFill>
          <a:ln w="0">
            <a:noFill/>
          </a:ln>
        </p:spPr>
        <p:style>
          <a:lnRef idx="0">
            <a:scrgbClr r="0" g="0" b="0"/>
          </a:lnRef>
          <a:fillRef idx="0">
            <a:scrgbClr r="0" g="0" b="0"/>
          </a:fillRef>
          <a:effectRef idx="0">
            <a:scrgbClr r="0" g="0" b="0"/>
          </a:effectRef>
          <a:fontRef idx="minor"/>
        </p:style>
        <p:txBody>
          <a:bodyPr lIns="90000" tIns="-19440" rIns="90000" bIns="-19440" anchor="t">
            <a:noAutofit/>
          </a:bodyPr>
          <a:lstStyle/>
          <a:p>
            <a:endParaRPr lang="en-US" sz="1800" b="0" u="none" strike="noStrike">
              <a:solidFill>
                <a:srgbClr val="FFFFFF"/>
              </a:solidFill>
              <a:effectLst/>
              <a:uFillTx/>
              <a:latin typeface="Arial"/>
            </a:endParaRPr>
          </a:p>
        </p:txBody>
      </p:sp>
      <p:sp>
        <p:nvSpPr>
          <p:cNvPr id="390" name="Text 3"/>
          <p:cNvSpPr/>
          <p:nvPr/>
        </p:nvSpPr>
        <p:spPr>
          <a:xfrm>
            <a:off x="661320" y="2021400"/>
            <a:ext cx="533952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Choose two or three core KPIs</a:t>
            </a:r>
            <a:endParaRPr lang="en-US" sz="1850" b="0" u="none" strike="noStrike">
              <a:solidFill>
                <a:srgbClr val="FFFFFF"/>
              </a:solidFill>
              <a:effectLst/>
              <a:uFillTx/>
              <a:latin typeface="Arial"/>
            </a:endParaRPr>
          </a:p>
        </p:txBody>
      </p:sp>
      <p:sp>
        <p:nvSpPr>
          <p:cNvPr id="391" name="Text 4"/>
          <p:cNvSpPr/>
          <p:nvPr/>
        </p:nvSpPr>
        <p:spPr>
          <a:xfrm>
            <a:off x="6190200" y="1580400"/>
            <a:ext cx="377640" cy="235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ctr">
            <a:noAutofit/>
          </a:bodyPr>
          <a:lstStyle/>
          <a:p>
            <a:pPr>
              <a:lnSpc>
                <a:spcPct val="100000"/>
              </a:lnSpc>
              <a:tabLst>
                <a:tab pos="0" algn="l"/>
              </a:tabLst>
            </a:pPr>
            <a:r>
              <a:rPr lang="en-US" sz="1450" b="0" u="none" strike="noStrike">
                <a:solidFill>
                  <a:srgbClr val="4D4D4D"/>
                </a:solidFill>
                <a:effectLst/>
                <a:uFillTx/>
                <a:latin typeface="Outfit Light"/>
                <a:ea typeface="Outfit Light"/>
              </a:rPr>
              <a:t>02</a:t>
            </a:r>
            <a:endParaRPr lang="en-US" sz="1450" b="0" u="none" strike="noStrike">
              <a:solidFill>
                <a:srgbClr val="FFFFFF"/>
              </a:solidFill>
              <a:effectLst/>
              <a:uFillTx/>
              <a:latin typeface="Arial"/>
            </a:endParaRPr>
          </a:p>
        </p:txBody>
      </p:sp>
      <p:sp>
        <p:nvSpPr>
          <p:cNvPr id="392" name="Shape 5"/>
          <p:cNvSpPr/>
          <p:nvPr/>
        </p:nvSpPr>
        <p:spPr>
          <a:xfrm>
            <a:off x="6190200" y="1875960"/>
            <a:ext cx="5339520" cy="25200"/>
          </a:xfrm>
          <a:prstGeom prst="rect">
            <a:avLst/>
          </a:prstGeom>
          <a:solidFill>
            <a:srgbClr val="1568A6"/>
          </a:solidFill>
          <a:ln w="0">
            <a:noFill/>
          </a:ln>
        </p:spPr>
        <p:style>
          <a:lnRef idx="0">
            <a:scrgbClr r="0" g="0" b="0"/>
          </a:lnRef>
          <a:fillRef idx="0">
            <a:scrgbClr r="0" g="0" b="0"/>
          </a:fillRef>
          <a:effectRef idx="0">
            <a:scrgbClr r="0" g="0" b="0"/>
          </a:effectRef>
          <a:fontRef idx="minor"/>
        </p:style>
        <p:txBody>
          <a:bodyPr lIns="90000" tIns="-19440" rIns="90000" bIns="-19440" anchor="t">
            <a:noAutofit/>
          </a:bodyPr>
          <a:lstStyle/>
          <a:p>
            <a:endParaRPr lang="en-US" sz="1800" b="0" u="none" strike="noStrike">
              <a:solidFill>
                <a:srgbClr val="FFFFFF"/>
              </a:solidFill>
              <a:effectLst/>
              <a:uFillTx/>
              <a:latin typeface="Arial"/>
            </a:endParaRPr>
          </a:p>
        </p:txBody>
      </p:sp>
      <p:sp>
        <p:nvSpPr>
          <p:cNvPr id="393" name="Text 6"/>
          <p:cNvSpPr/>
          <p:nvPr/>
        </p:nvSpPr>
        <p:spPr>
          <a:xfrm>
            <a:off x="6190200" y="2021400"/>
            <a:ext cx="533952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Establish the current baseline</a:t>
            </a:r>
            <a:endParaRPr lang="en-US" sz="1850" b="0" u="none" strike="noStrike">
              <a:solidFill>
                <a:srgbClr val="FFFFFF"/>
              </a:solidFill>
              <a:effectLst/>
              <a:uFillTx/>
              <a:latin typeface="Arial"/>
            </a:endParaRPr>
          </a:p>
        </p:txBody>
      </p:sp>
      <p:sp>
        <p:nvSpPr>
          <p:cNvPr id="394" name="Text 7"/>
          <p:cNvSpPr/>
          <p:nvPr/>
        </p:nvSpPr>
        <p:spPr>
          <a:xfrm>
            <a:off x="661320" y="2647440"/>
            <a:ext cx="377640" cy="235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ctr">
            <a:noAutofit/>
          </a:bodyPr>
          <a:lstStyle/>
          <a:p>
            <a:pPr>
              <a:lnSpc>
                <a:spcPct val="100000"/>
              </a:lnSpc>
              <a:tabLst>
                <a:tab pos="0" algn="l"/>
              </a:tabLst>
            </a:pPr>
            <a:r>
              <a:rPr lang="en-US" sz="1450" b="0" u="none" strike="noStrike">
                <a:solidFill>
                  <a:srgbClr val="4D4D4D"/>
                </a:solidFill>
                <a:effectLst/>
                <a:uFillTx/>
                <a:latin typeface="Outfit Light"/>
                <a:ea typeface="Outfit Light"/>
              </a:rPr>
              <a:t>03</a:t>
            </a:r>
            <a:endParaRPr lang="en-US" sz="1450" b="0" u="none" strike="noStrike">
              <a:solidFill>
                <a:srgbClr val="FFFFFF"/>
              </a:solidFill>
              <a:effectLst/>
              <a:uFillTx/>
              <a:latin typeface="Arial"/>
            </a:endParaRPr>
          </a:p>
        </p:txBody>
      </p:sp>
      <p:sp>
        <p:nvSpPr>
          <p:cNvPr id="395" name="Shape 8"/>
          <p:cNvSpPr/>
          <p:nvPr/>
        </p:nvSpPr>
        <p:spPr>
          <a:xfrm>
            <a:off x="661320" y="2943360"/>
            <a:ext cx="5339520" cy="25200"/>
          </a:xfrm>
          <a:prstGeom prst="rect">
            <a:avLst/>
          </a:prstGeom>
          <a:solidFill>
            <a:srgbClr val="1568A6"/>
          </a:solidFill>
          <a:ln w="0">
            <a:noFill/>
          </a:ln>
        </p:spPr>
        <p:style>
          <a:lnRef idx="0">
            <a:scrgbClr r="0" g="0" b="0"/>
          </a:lnRef>
          <a:fillRef idx="0">
            <a:scrgbClr r="0" g="0" b="0"/>
          </a:fillRef>
          <a:effectRef idx="0">
            <a:scrgbClr r="0" g="0" b="0"/>
          </a:effectRef>
          <a:fontRef idx="minor"/>
        </p:style>
        <p:txBody>
          <a:bodyPr lIns="90000" tIns="-19440" rIns="90000" bIns="-19440" anchor="t">
            <a:noAutofit/>
          </a:bodyPr>
          <a:lstStyle/>
          <a:p>
            <a:endParaRPr lang="en-US" sz="1800" b="0" u="none" strike="noStrike">
              <a:solidFill>
                <a:srgbClr val="FFFFFF"/>
              </a:solidFill>
              <a:effectLst/>
              <a:uFillTx/>
              <a:latin typeface="Arial"/>
            </a:endParaRPr>
          </a:p>
        </p:txBody>
      </p:sp>
      <p:sp>
        <p:nvSpPr>
          <p:cNvPr id="396" name="Text 9"/>
          <p:cNvSpPr/>
          <p:nvPr/>
        </p:nvSpPr>
        <p:spPr>
          <a:xfrm>
            <a:off x="661320" y="3088440"/>
            <a:ext cx="533952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Run one segmented report</a:t>
            </a:r>
            <a:endParaRPr lang="en-US" sz="1850" b="0" u="none" strike="noStrike">
              <a:solidFill>
                <a:srgbClr val="FFFFFF"/>
              </a:solidFill>
              <a:effectLst/>
              <a:uFillTx/>
              <a:latin typeface="Arial"/>
            </a:endParaRPr>
          </a:p>
        </p:txBody>
      </p:sp>
      <p:sp>
        <p:nvSpPr>
          <p:cNvPr id="397" name="Text 10"/>
          <p:cNvSpPr/>
          <p:nvPr/>
        </p:nvSpPr>
        <p:spPr>
          <a:xfrm>
            <a:off x="6190200" y="2647440"/>
            <a:ext cx="377640" cy="235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ctr">
            <a:noAutofit/>
          </a:bodyPr>
          <a:lstStyle/>
          <a:p>
            <a:pPr>
              <a:lnSpc>
                <a:spcPct val="100000"/>
              </a:lnSpc>
              <a:tabLst>
                <a:tab pos="0" algn="l"/>
              </a:tabLst>
            </a:pPr>
            <a:r>
              <a:rPr lang="en-US" sz="1450" b="0" u="none" strike="noStrike">
                <a:solidFill>
                  <a:srgbClr val="4D4D4D"/>
                </a:solidFill>
                <a:effectLst/>
                <a:uFillTx/>
                <a:latin typeface="Outfit Light"/>
                <a:ea typeface="Outfit Light"/>
              </a:rPr>
              <a:t>04</a:t>
            </a:r>
            <a:endParaRPr lang="en-US" sz="1450" b="0" u="none" strike="noStrike">
              <a:solidFill>
                <a:srgbClr val="FFFFFF"/>
              </a:solidFill>
              <a:effectLst/>
              <a:uFillTx/>
              <a:latin typeface="Arial"/>
            </a:endParaRPr>
          </a:p>
        </p:txBody>
      </p:sp>
      <p:sp>
        <p:nvSpPr>
          <p:cNvPr id="398" name="Shape 11"/>
          <p:cNvSpPr/>
          <p:nvPr/>
        </p:nvSpPr>
        <p:spPr>
          <a:xfrm>
            <a:off x="6190200" y="2943360"/>
            <a:ext cx="5339520" cy="25200"/>
          </a:xfrm>
          <a:prstGeom prst="rect">
            <a:avLst/>
          </a:prstGeom>
          <a:solidFill>
            <a:srgbClr val="1568A6"/>
          </a:solidFill>
          <a:ln w="0">
            <a:noFill/>
          </a:ln>
        </p:spPr>
        <p:style>
          <a:lnRef idx="0">
            <a:scrgbClr r="0" g="0" b="0"/>
          </a:lnRef>
          <a:fillRef idx="0">
            <a:scrgbClr r="0" g="0" b="0"/>
          </a:fillRef>
          <a:effectRef idx="0">
            <a:scrgbClr r="0" g="0" b="0"/>
          </a:effectRef>
          <a:fontRef idx="minor"/>
        </p:style>
        <p:txBody>
          <a:bodyPr lIns="90000" tIns="-19440" rIns="90000" bIns="-19440" anchor="t">
            <a:noAutofit/>
          </a:bodyPr>
          <a:lstStyle/>
          <a:p>
            <a:endParaRPr lang="en-US" sz="1800" b="0" u="none" strike="noStrike">
              <a:solidFill>
                <a:srgbClr val="FFFFFF"/>
              </a:solidFill>
              <a:effectLst/>
              <a:uFillTx/>
              <a:latin typeface="Arial"/>
            </a:endParaRPr>
          </a:p>
        </p:txBody>
      </p:sp>
      <p:sp>
        <p:nvSpPr>
          <p:cNvPr id="399" name="Text 12"/>
          <p:cNvSpPr/>
          <p:nvPr/>
        </p:nvSpPr>
        <p:spPr>
          <a:xfrm>
            <a:off x="6190200" y="3088440"/>
            <a:ext cx="533952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Identify one gap or strong practice</a:t>
            </a:r>
            <a:endParaRPr lang="en-US" sz="1850" b="0" u="none" strike="noStrike">
              <a:solidFill>
                <a:srgbClr val="FFFFFF"/>
              </a:solidFill>
              <a:effectLst/>
              <a:uFillTx/>
              <a:latin typeface="Arial"/>
            </a:endParaRPr>
          </a:p>
        </p:txBody>
      </p:sp>
      <p:sp>
        <p:nvSpPr>
          <p:cNvPr id="400" name="Text 13"/>
          <p:cNvSpPr/>
          <p:nvPr/>
        </p:nvSpPr>
        <p:spPr>
          <a:xfrm>
            <a:off x="661320" y="3714480"/>
            <a:ext cx="377640" cy="235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ctr">
            <a:noAutofit/>
          </a:bodyPr>
          <a:lstStyle/>
          <a:p>
            <a:pPr>
              <a:lnSpc>
                <a:spcPct val="100000"/>
              </a:lnSpc>
              <a:tabLst>
                <a:tab pos="0" algn="l"/>
              </a:tabLst>
            </a:pPr>
            <a:r>
              <a:rPr lang="en-US" sz="1450" b="0" u="none" strike="noStrike">
                <a:solidFill>
                  <a:srgbClr val="4D4D4D"/>
                </a:solidFill>
                <a:effectLst/>
                <a:uFillTx/>
                <a:latin typeface="Outfit Light"/>
                <a:ea typeface="Outfit Light"/>
              </a:rPr>
              <a:t>05</a:t>
            </a:r>
            <a:endParaRPr lang="en-US" sz="1450" b="0" u="none" strike="noStrike">
              <a:solidFill>
                <a:srgbClr val="FFFFFF"/>
              </a:solidFill>
              <a:effectLst/>
              <a:uFillTx/>
              <a:latin typeface="Arial"/>
            </a:endParaRPr>
          </a:p>
        </p:txBody>
      </p:sp>
      <p:sp>
        <p:nvSpPr>
          <p:cNvPr id="401" name="Shape 14"/>
          <p:cNvSpPr/>
          <p:nvPr/>
        </p:nvSpPr>
        <p:spPr>
          <a:xfrm>
            <a:off x="661320" y="4010400"/>
            <a:ext cx="5339520" cy="25200"/>
          </a:xfrm>
          <a:prstGeom prst="rect">
            <a:avLst/>
          </a:prstGeom>
          <a:solidFill>
            <a:srgbClr val="1568A6"/>
          </a:solidFill>
          <a:ln w="0">
            <a:noFill/>
          </a:ln>
        </p:spPr>
        <p:style>
          <a:lnRef idx="0">
            <a:scrgbClr r="0" g="0" b="0"/>
          </a:lnRef>
          <a:fillRef idx="0">
            <a:scrgbClr r="0" g="0" b="0"/>
          </a:fillRef>
          <a:effectRef idx="0">
            <a:scrgbClr r="0" g="0" b="0"/>
          </a:effectRef>
          <a:fontRef idx="minor"/>
        </p:style>
        <p:txBody>
          <a:bodyPr lIns="90000" tIns="-19440" rIns="90000" bIns="-19440" anchor="t">
            <a:noAutofit/>
          </a:bodyPr>
          <a:lstStyle/>
          <a:p>
            <a:endParaRPr lang="en-US" sz="1800" b="0" u="none" strike="noStrike">
              <a:solidFill>
                <a:srgbClr val="FFFFFF"/>
              </a:solidFill>
              <a:effectLst/>
              <a:uFillTx/>
              <a:latin typeface="Arial"/>
            </a:endParaRPr>
          </a:p>
        </p:txBody>
      </p:sp>
      <p:sp>
        <p:nvSpPr>
          <p:cNvPr id="402" name="Text 15"/>
          <p:cNvSpPr/>
          <p:nvPr/>
        </p:nvSpPr>
        <p:spPr>
          <a:xfrm>
            <a:off x="661320" y="4155480"/>
            <a:ext cx="533952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Share the finding with the relevant leader</a:t>
            </a:r>
            <a:endParaRPr lang="en-US" sz="1850" b="0" u="none" strike="noStrike">
              <a:solidFill>
                <a:srgbClr val="FFFFFF"/>
              </a:solidFill>
              <a:effectLst/>
              <a:uFillTx/>
              <a:latin typeface="Arial"/>
            </a:endParaRPr>
          </a:p>
        </p:txBody>
      </p:sp>
      <p:sp>
        <p:nvSpPr>
          <p:cNvPr id="403" name="Text 16"/>
          <p:cNvSpPr/>
          <p:nvPr/>
        </p:nvSpPr>
        <p:spPr>
          <a:xfrm>
            <a:off x="6190200" y="3714480"/>
            <a:ext cx="377640" cy="23580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ctr">
            <a:noAutofit/>
          </a:bodyPr>
          <a:lstStyle/>
          <a:p>
            <a:pPr>
              <a:lnSpc>
                <a:spcPct val="100000"/>
              </a:lnSpc>
              <a:tabLst>
                <a:tab pos="0" algn="l"/>
              </a:tabLst>
            </a:pPr>
            <a:r>
              <a:rPr lang="en-US" sz="1450" b="0" u="none" strike="noStrike">
                <a:solidFill>
                  <a:srgbClr val="4D4D4D"/>
                </a:solidFill>
                <a:effectLst/>
                <a:uFillTx/>
                <a:latin typeface="Outfit Light"/>
                <a:ea typeface="Outfit Light"/>
              </a:rPr>
              <a:t>06</a:t>
            </a:r>
            <a:endParaRPr lang="en-US" sz="1450" b="0" u="none" strike="noStrike">
              <a:solidFill>
                <a:srgbClr val="FFFFFF"/>
              </a:solidFill>
              <a:effectLst/>
              <a:uFillTx/>
              <a:latin typeface="Arial"/>
            </a:endParaRPr>
          </a:p>
        </p:txBody>
      </p:sp>
      <p:sp>
        <p:nvSpPr>
          <p:cNvPr id="404" name="Shape 17"/>
          <p:cNvSpPr/>
          <p:nvPr/>
        </p:nvSpPr>
        <p:spPr>
          <a:xfrm>
            <a:off x="6190200" y="4010400"/>
            <a:ext cx="5339520" cy="25200"/>
          </a:xfrm>
          <a:prstGeom prst="rect">
            <a:avLst/>
          </a:prstGeom>
          <a:solidFill>
            <a:srgbClr val="1568A6"/>
          </a:solidFill>
          <a:ln w="0">
            <a:noFill/>
          </a:ln>
        </p:spPr>
        <p:style>
          <a:lnRef idx="0">
            <a:scrgbClr r="0" g="0" b="0"/>
          </a:lnRef>
          <a:fillRef idx="0">
            <a:scrgbClr r="0" g="0" b="0"/>
          </a:fillRef>
          <a:effectRef idx="0">
            <a:scrgbClr r="0" g="0" b="0"/>
          </a:effectRef>
          <a:fontRef idx="minor"/>
        </p:style>
        <p:txBody>
          <a:bodyPr lIns="90000" tIns="-19440" rIns="90000" bIns="-19440" anchor="t">
            <a:noAutofit/>
          </a:bodyPr>
          <a:lstStyle/>
          <a:p>
            <a:endParaRPr lang="en-US" sz="1800" b="0" u="none" strike="noStrike">
              <a:solidFill>
                <a:srgbClr val="FFFFFF"/>
              </a:solidFill>
              <a:effectLst/>
              <a:uFillTx/>
              <a:latin typeface="Arial"/>
            </a:endParaRPr>
          </a:p>
        </p:txBody>
      </p:sp>
      <p:sp>
        <p:nvSpPr>
          <p:cNvPr id="405" name="Text 18"/>
          <p:cNvSpPr/>
          <p:nvPr/>
        </p:nvSpPr>
        <p:spPr>
          <a:xfrm>
            <a:off x="6190200" y="4155480"/>
            <a:ext cx="5339520" cy="2948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850" b="1" u="none" strike="noStrike">
                <a:solidFill>
                  <a:srgbClr val="4D4D4D"/>
                </a:solidFill>
                <a:effectLst/>
                <a:uFillTx/>
                <a:latin typeface="Outfit Bold"/>
                <a:ea typeface="Outfit Bold"/>
              </a:rPr>
              <a:t>Agree on one action, owner, and review date</a:t>
            </a:r>
            <a:endParaRPr lang="en-US" sz="1850" b="0" u="none" strike="noStrike">
              <a:solidFill>
                <a:srgbClr val="FFFFFF"/>
              </a:solidFill>
              <a:effectLst/>
              <a:uFillTx/>
              <a:latin typeface="Arial"/>
            </a:endParaRPr>
          </a:p>
        </p:txBody>
      </p:sp>
      <p:sp>
        <p:nvSpPr>
          <p:cNvPr id="406" name="Text 19"/>
          <p:cNvSpPr/>
          <p:nvPr/>
        </p:nvSpPr>
        <p:spPr>
          <a:xfrm>
            <a:off x="945000" y="5017680"/>
            <a:ext cx="11194560" cy="3020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3000"/>
              </a:lnSpc>
              <a:tabLst>
                <a:tab pos="0" algn="l"/>
              </a:tabLst>
            </a:pPr>
            <a:r>
              <a:rPr lang="en-US" sz="1450" b="0" u="none" strike="noStrike">
                <a:solidFill>
                  <a:srgbClr val="4D4D4D"/>
                </a:solidFill>
                <a:effectLst/>
                <a:uFillTx/>
                <a:latin typeface="Outfit"/>
                <a:ea typeface="Outfit"/>
              </a:rPr>
              <a:t>Insight becomes valuable when it </a:t>
            </a:r>
            <a:r>
              <a:rPr lang="en-US" sz="1450" b="1" u="none" strike="noStrike">
                <a:solidFill>
                  <a:srgbClr val="4D4D4D"/>
                </a:solidFill>
                <a:effectLst/>
                <a:uFillTx/>
                <a:latin typeface="Outfit Bold"/>
                <a:ea typeface="Outfit Bold"/>
              </a:rPr>
              <a:t>changes a decision or behavior.</a:t>
            </a:r>
            <a:endParaRPr lang="en-US" sz="1450" b="0" u="none" strike="noStrike">
              <a:solidFill>
                <a:srgbClr val="FFFFFF"/>
              </a:solidFill>
              <a:effectLst/>
              <a:uFillTx/>
              <a:latin typeface="Arial"/>
            </a:endParaRPr>
          </a:p>
        </p:txBody>
      </p:sp>
      <p:sp>
        <p:nvSpPr>
          <p:cNvPr id="407" name="Shape 20"/>
          <p:cNvSpPr/>
          <p:nvPr/>
        </p:nvSpPr>
        <p:spPr>
          <a:xfrm>
            <a:off x="661320" y="4805280"/>
            <a:ext cx="25200" cy="727200"/>
          </a:xfrm>
          <a:prstGeom prst="roundRect">
            <a:avLst>
              <a:gd name="adj" fmla="val 50001"/>
            </a:avLst>
          </a:prstGeom>
          <a:solidFill>
            <a:srgbClr val="1568A6"/>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408" name="Text 21"/>
          <p:cNvSpPr/>
          <p:nvPr/>
        </p:nvSpPr>
        <p:spPr>
          <a:xfrm>
            <a:off x="661320" y="5745600"/>
            <a:ext cx="11477880" cy="30204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33000"/>
              </a:lnSpc>
              <a:tabLst>
                <a:tab pos="0" algn="l"/>
              </a:tabLst>
            </a:pPr>
            <a:r>
              <a:rPr lang="en-US" sz="1450" b="0" i="1" u="none" strike="noStrike">
                <a:solidFill>
                  <a:srgbClr val="4D4D4D"/>
                </a:solidFill>
                <a:effectLst/>
                <a:uFillTx/>
                <a:latin typeface="Outfit"/>
                <a:ea typeface="Outfit"/>
              </a:rPr>
              <a:t>Presenter: Brittany</a:t>
            </a:r>
            <a:endParaRPr lang="en-US" sz="1450" b="0" u="none" strike="noStrike">
              <a:solidFill>
                <a:srgbClr val="FFFFFF"/>
              </a:solidFill>
              <a:effectLst/>
              <a:uFillTx/>
              <a:latin typeface="Arial"/>
            </a:endParaRPr>
          </a:p>
        </p:txBody>
      </p:sp>
      <p:sp>
        <p:nvSpPr>
          <p:cNvPr id="409" name="Text 22"/>
          <p:cNvSpPr/>
          <p:nvPr/>
        </p:nvSpPr>
        <p:spPr>
          <a:xfrm>
            <a:off x="11073960" y="6419520"/>
            <a:ext cx="94716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33</a:t>
            </a:r>
            <a:endParaRPr lang="en-US" sz="1000" b="0" u="none" strike="noStrike">
              <a:solidFill>
                <a:srgbClr val="FFFFFF"/>
              </a:solidFill>
              <a:effectLst/>
              <a:uFillTx/>
              <a:latin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Text 1"/>
          <p:cNvSpPr/>
          <p:nvPr/>
        </p:nvSpPr>
        <p:spPr>
          <a:xfrm>
            <a:off x="661320" y="1362240"/>
            <a:ext cx="10868400" cy="733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gn="ctr">
              <a:lnSpc>
                <a:spcPct val="104000"/>
              </a:lnSpc>
              <a:tabLst>
                <a:tab pos="0" algn="l"/>
              </a:tabLst>
            </a:pPr>
            <a:r>
              <a:rPr lang="en-US" sz="4600" b="1" u="none" strike="noStrike" dirty="0">
                <a:solidFill>
                  <a:srgbClr val="022740"/>
                </a:solidFill>
                <a:effectLst/>
                <a:uFillTx/>
                <a:latin typeface="Outfit Bold"/>
                <a:ea typeface="Outfit Bold"/>
              </a:rPr>
              <a:t>Questions?</a:t>
            </a:r>
            <a:endParaRPr lang="en-US" sz="4600" b="0" u="none" strike="noStrike" dirty="0">
              <a:solidFill>
                <a:srgbClr val="022740"/>
              </a:solidFill>
              <a:effectLst/>
              <a:uFillTx/>
              <a:latin typeface="Arial"/>
            </a:endParaRPr>
          </a:p>
        </p:txBody>
      </p:sp>
      <p:sp>
        <p:nvSpPr>
          <p:cNvPr id="412" name="Shape 2"/>
          <p:cNvSpPr/>
          <p:nvPr/>
        </p:nvSpPr>
        <p:spPr>
          <a:xfrm>
            <a:off x="661320" y="2367720"/>
            <a:ext cx="10868400" cy="18720"/>
          </a:xfrm>
          <a:prstGeom prst="roundRect">
            <a:avLst>
              <a:gd name="adj" fmla="val 49999"/>
            </a:avLst>
          </a:prstGeom>
          <a:solidFill>
            <a:srgbClr val="4D4D4D">
              <a:alpha val="50000"/>
            </a:srgbClr>
          </a:solidFill>
          <a:ln w="0">
            <a:noFill/>
          </a:ln>
        </p:spPr>
        <p:style>
          <a:lnRef idx="0">
            <a:scrgbClr r="0" g="0" b="0"/>
          </a:lnRef>
          <a:fillRef idx="0">
            <a:scrgbClr r="0" g="0" b="0"/>
          </a:fillRef>
          <a:effectRef idx="0">
            <a:scrgbClr r="0" g="0" b="0"/>
          </a:effectRef>
          <a:fontRef idx="minor"/>
        </p:style>
        <p:txBody>
          <a:bodyPr lIns="90000" tIns="-31320" rIns="90000" bIns="-31320" anchor="t">
            <a:noAutofit/>
          </a:bodyPr>
          <a:lstStyle/>
          <a:p>
            <a:endParaRPr lang="en-US" sz="1800" b="0" u="none" strike="noStrike">
              <a:solidFill>
                <a:srgbClr val="FFFFFF"/>
              </a:solidFill>
              <a:effectLst/>
              <a:uFillTx/>
              <a:latin typeface="Arial"/>
            </a:endParaRPr>
          </a:p>
        </p:txBody>
      </p:sp>
      <p:sp>
        <p:nvSpPr>
          <p:cNvPr id="413" name="Text 3"/>
          <p:cNvSpPr/>
          <p:nvPr/>
        </p:nvSpPr>
        <p:spPr>
          <a:xfrm>
            <a:off x="661320" y="2658960"/>
            <a:ext cx="10868400" cy="265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650" b="1" u="none" strike="noStrike">
                <a:solidFill>
                  <a:srgbClr val="1568A6"/>
                </a:solidFill>
                <a:effectLst/>
                <a:uFillTx/>
                <a:latin typeface="Outfit Bold"/>
                <a:ea typeface="Outfit Bold"/>
              </a:rPr>
              <a:t>Resources</a:t>
            </a:r>
            <a:endParaRPr lang="en-US" sz="1650" b="0" u="none" strike="noStrike">
              <a:solidFill>
                <a:srgbClr val="FFFFFF"/>
              </a:solidFill>
              <a:effectLst/>
              <a:uFillTx/>
              <a:latin typeface="Arial"/>
            </a:endParaRPr>
          </a:p>
        </p:txBody>
      </p:sp>
      <p:pic>
        <p:nvPicPr>
          <p:cNvPr id="414" name="Image 0"/>
          <p:cNvPicPr/>
          <p:nvPr/>
        </p:nvPicPr>
        <p:blipFill>
          <a:blip>
            <a:extLst>
              <a:ext uri="{96DAC541-7B7A-43D3-8B79-37D633B846F1}">
                <asvg:svgBlip xmlns:asvg="http://schemas.microsoft.com/office/drawing/2016/SVG/main" r:embed="rId3"/>
              </a:ext>
            </a:extLst>
          </a:blip>
          <a:stretch/>
        </p:blipFill>
        <p:spPr>
          <a:xfrm>
            <a:off x="661320" y="3154320"/>
            <a:ext cx="3539520" cy="2061720"/>
          </a:xfrm>
          <a:prstGeom prst="rect">
            <a:avLst/>
          </a:prstGeom>
          <a:noFill/>
          <a:ln w="0">
            <a:noFill/>
          </a:ln>
        </p:spPr>
      </p:pic>
      <p:sp>
        <p:nvSpPr>
          <p:cNvPr id="415" name="Text 4"/>
          <p:cNvSpPr/>
          <p:nvPr/>
        </p:nvSpPr>
        <p:spPr>
          <a:xfrm>
            <a:off x="926640" y="3343320"/>
            <a:ext cx="3066120" cy="796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04000"/>
              </a:lnSpc>
              <a:tabLst>
                <a:tab pos="0" algn="l"/>
              </a:tabLst>
            </a:pPr>
            <a:r>
              <a:rPr lang="en-US" sz="1650" b="1" u="none" strike="noStrike">
                <a:solidFill>
                  <a:srgbClr val="4D4D4D"/>
                </a:solidFill>
                <a:effectLst/>
                <a:uFillTx/>
                <a:latin typeface="Outfit Bold"/>
                <a:ea typeface="Outfit Bold"/>
              </a:rPr>
              <a:t>Measuring the Success of Your Employee Recognition Program</a:t>
            </a:r>
            <a:endParaRPr lang="en-US" sz="1650" b="0" u="none" strike="noStrike">
              <a:solidFill>
                <a:srgbClr val="FFFFFF"/>
              </a:solidFill>
              <a:effectLst/>
              <a:uFillTx/>
              <a:latin typeface="Arial"/>
            </a:endParaRPr>
          </a:p>
        </p:txBody>
      </p:sp>
      <p:sp>
        <p:nvSpPr>
          <p:cNvPr id="416" name="Text 5"/>
          <p:cNvSpPr/>
          <p:nvPr/>
        </p:nvSpPr>
        <p:spPr>
          <a:xfrm>
            <a:off x="926640" y="4232160"/>
            <a:ext cx="3066120" cy="775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27000"/>
              </a:lnSpc>
              <a:tabLst>
                <a:tab pos="0" algn="l"/>
              </a:tabLst>
            </a:pPr>
            <a:r>
              <a:rPr lang="en-US" sz="1300" b="1" u="sng" strike="noStrike" dirty="0">
                <a:solidFill>
                  <a:srgbClr val="1568A6"/>
                </a:solidFill>
                <a:effectLst/>
                <a:uFillTx/>
                <a:latin typeface="Outfit Bold"/>
                <a:ea typeface="Outfit Bold"/>
                <a:hlinkClick r:id="rId4"/>
              </a:rPr>
              <a:t>faq.recognizeapp.com — Measuring the Success of Your Employee Recognition Program</a:t>
            </a:r>
            <a:endParaRPr lang="en-US" sz="1300" b="0" u="none" strike="noStrike" dirty="0">
              <a:solidFill>
                <a:srgbClr val="FFFFFF"/>
              </a:solidFill>
              <a:effectLst/>
              <a:uFillTx/>
              <a:latin typeface="Arial"/>
            </a:endParaRPr>
          </a:p>
        </p:txBody>
      </p:sp>
      <p:pic>
        <p:nvPicPr>
          <p:cNvPr id="417" name="Image 1"/>
          <p:cNvPicPr/>
          <p:nvPr/>
        </p:nvPicPr>
        <p:blipFill>
          <a:blip>
            <a:extLst>
              <a:ext uri="{96DAC541-7B7A-43D3-8B79-37D633B846F1}">
                <asvg:svgBlip xmlns:asvg="http://schemas.microsoft.com/office/drawing/2016/SVG/main" r:embed="rId3"/>
              </a:ext>
            </a:extLst>
          </a:blip>
          <a:stretch/>
        </p:blipFill>
        <p:spPr>
          <a:xfrm>
            <a:off x="4335480" y="3154320"/>
            <a:ext cx="3539520" cy="2061720"/>
          </a:xfrm>
          <a:prstGeom prst="rect">
            <a:avLst/>
          </a:prstGeom>
          <a:noFill/>
          <a:ln w="0">
            <a:noFill/>
          </a:ln>
        </p:spPr>
      </p:pic>
      <p:sp>
        <p:nvSpPr>
          <p:cNvPr id="418" name="Text 6"/>
          <p:cNvSpPr/>
          <p:nvPr/>
        </p:nvSpPr>
        <p:spPr>
          <a:xfrm>
            <a:off x="4600800" y="3343320"/>
            <a:ext cx="3066120" cy="265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650" b="1" u="none" strike="noStrike">
                <a:solidFill>
                  <a:srgbClr val="4D4D4D"/>
                </a:solidFill>
                <a:effectLst/>
                <a:uFillTx/>
                <a:latin typeface="Outfit Bold"/>
                <a:ea typeface="Outfit Bold"/>
              </a:rPr>
              <a:t>A.W. Companies</a:t>
            </a:r>
            <a:endParaRPr lang="en-US" sz="1650" b="0" u="none" strike="noStrike">
              <a:solidFill>
                <a:srgbClr val="FFFFFF"/>
              </a:solidFill>
              <a:effectLst/>
              <a:uFillTx/>
              <a:latin typeface="Arial"/>
            </a:endParaRPr>
          </a:p>
        </p:txBody>
      </p:sp>
      <p:sp>
        <p:nvSpPr>
          <p:cNvPr id="419" name="Text 7"/>
          <p:cNvSpPr/>
          <p:nvPr/>
        </p:nvSpPr>
        <p:spPr>
          <a:xfrm>
            <a:off x="4600800" y="3700800"/>
            <a:ext cx="3066120" cy="2581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27000"/>
              </a:lnSpc>
              <a:tabLst>
                <a:tab pos="0" algn="l"/>
              </a:tabLst>
            </a:pPr>
            <a:r>
              <a:rPr lang="en-US" sz="1300" b="1" u="sng" strike="noStrike">
                <a:solidFill>
                  <a:srgbClr val="1568A6"/>
                </a:solidFill>
                <a:effectLst/>
                <a:uFillTx/>
                <a:latin typeface="Outfit Bold"/>
                <a:ea typeface="Outfit Bold"/>
                <a:hlinkClick r:id="rId5"/>
              </a:rPr>
              <a:t>awcompaniesinc.com</a:t>
            </a:r>
            <a:endParaRPr lang="en-US" sz="1300" b="0" u="none" strike="noStrike">
              <a:solidFill>
                <a:srgbClr val="FFFFFF"/>
              </a:solidFill>
              <a:effectLst/>
              <a:uFillTx/>
              <a:latin typeface="Arial"/>
            </a:endParaRPr>
          </a:p>
        </p:txBody>
      </p:sp>
      <p:pic>
        <p:nvPicPr>
          <p:cNvPr id="420" name="Image 2"/>
          <p:cNvPicPr/>
          <p:nvPr/>
        </p:nvPicPr>
        <p:blipFill>
          <a:blip>
            <a:extLst>
              <a:ext uri="{96DAC541-7B7A-43D3-8B79-37D633B846F1}">
                <asvg:svgBlip xmlns:asvg="http://schemas.microsoft.com/office/drawing/2016/SVG/main" r:embed="rId3"/>
              </a:ext>
            </a:extLst>
          </a:blip>
          <a:stretch/>
        </p:blipFill>
        <p:spPr>
          <a:xfrm>
            <a:off x="8009280" y="3154320"/>
            <a:ext cx="3539520" cy="2061720"/>
          </a:xfrm>
          <a:prstGeom prst="rect">
            <a:avLst/>
          </a:prstGeom>
          <a:noFill/>
          <a:ln w="0">
            <a:noFill/>
          </a:ln>
        </p:spPr>
      </p:pic>
      <p:sp>
        <p:nvSpPr>
          <p:cNvPr id="421" name="Text 8"/>
          <p:cNvSpPr/>
          <p:nvPr/>
        </p:nvSpPr>
        <p:spPr>
          <a:xfrm>
            <a:off x="8274600" y="3343320"/>
            <a:ext cx="3066120" cy="2653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04000"/>
              </a:lnSpc>
              <a:tabLst>
                <a:tab pos="0" algn="l"/>
              </a:tabLst>
            </a:pPr>
            <a:r>
              <a:rPr lang="en-US" sz="1650" b="1" u="none" strike="noStrike">
                <a:solidFill>
                  <a:srgbClr val="4D4D4D"/>
                </a:solidFill>
                <a:effectLst/>
                <a:uFillTx/>
                <a:latin typeface="Outfit Bold"/>
                <a:ea typeface="Outfit Bold"/>
              </a:rPr>
              <a:t>Webinar Recording &amp; Slides</a:t>
            </a:r>
            <a:endParaRPr lang="en-US" sz="1650" b="0" u="none" strike="noStrike">
              <a:solidFill>
                <a:srgbClr val="FFFFFF"/>
              </a:solidFill>
              <a:effectLst/>
              <a:uFillTx/>
              <a:latin typeface="Arial"/>
            </a:endParaRPr>
          </a:p>
        </p:txBody>
      </p:sp>
      <p:sp>
        <p:nvSpPr>
          <p:cNvPr id="422" name="Text 9"/>
          <p:cNvSpPr/>
          <p:nvPr/>
        </p:nvSpPr>
        <p:spPr>
          <a:xfrm>
            <a:off x="8274600" y="3700800"/>
            <a:ext cx="3066120" cy="516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rmAutofit/>
          </a:bodyPr>
          <a:lstStyle/>
          <a:p>
            <a:pPr>
              <a:lnSpc>
                <a:spcPct val="127000"/>
              </a:lnSpc>
              <a:tabLst>
                <a:tab pos="0" algn="l"/>
              </a:tabLst>
            </a:pPr>
            <a:r>
              <a:rPr lang="en-US" sz="1300" b="0" u="none" strike="noStrike" dirty="0">
                <a:solidFill>
                  <a:srgbClr val="4D4D4D"/>
                </a:solidFill>
                <a:effectLst/>
                <a:uFillTx/>
                <a:latin typeface="Outfit"/>
                <a:ea typeface="Outfit"/>
              </a:rPr>
              <a:t>Recording and slides to follow after the session.</a:t>
            </a:r>
            <a:endParaRPr lang="en-US" sz="1300" b="0" u="none" strike="noStrike" dirty="0">
              <a:solidFill>
                <a:srgbClr val="FFFFFF"/>
              </a:solidFill>
              <a:effectLst/>
              <a:uFillTx/>
              <a:latin typeface="Arial"/>
            </a:endParaRPr>
          </a:p>
        </p:txBody>
      </p:sp>
      <p:sp>
        <p:nvSpPr>
          <p:cNvPr id="423" name="Text 10"/>
          <p:cNvSpPr/>
          <p:nvPr/>
        </p:nvSpPr>
        <p:spPr>
          <a:xfrm>
            <a:off x="356760" y="5369400"/>
            <a:ext cx="11477880" cy="2581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gn="ctr">
              <a:lnSpc>
                <a:spcPct val="127000"/>
              </a:lnSpc>
              <a:tabLst>
                <a:tab pos="0" algn="l"/>
              </a:tabLst>
            </a:pPr>
            <a:r>
              <a:rPr lang="en-US" sz="1300" b="0" u="none" strike="noStrike">
                <a:solidFill>
                  <a:srgbClr val="4D4D4D"/>
                </a:solidFill>
                <a:effectLst/>
                <a:uFillTx/>
                <a:latin typeface="Outfit"/>
                <a:ea typeface="Outfit"/>
              </a:rPr>
              <a:t>Thank you to </a:t>
            </a:r>
            <a:r>
              <a:rPr lang="en-US" sz="1300" b="1" u="none" strike="noStrike">
                <a:solidFill>
                  <a:srgbClr val="4D4D4D"/>
                </a:solidFill>
                <a:effectLst/>
                <a:uFillTx/>
                <a:latin typeface="Outfit Bold"/>
                <a:ea typeface="Outfit Bold"/>
              </a:rPr>
              <a:t>Sam</a:t>
            </a:r>
            <a:r>
              <a:rPr lang="en-US" sz="1300" b="0" u="none" strike="noStrike">
                <a:solidFill>
                  <a:srgbClr val="4D4D4D"/>
                </a:solidFill>
                <a:effectLst/>
                <a:uFillTx/>
                <a:latin typeface="Outfit"/>
                <a:ea typeface="Outfit"/>
              </a:rPr>
              <a:t>, </a:t>
            </a:r>
            <a:r>
              <a:rPr lang="en-US" sz="1300" b="1" u="none" strike="noStrike">
                <a:solidFill>
                  <a:srgbClr val="4D4D4D"/>
                </a:solidFill>
                <a:effectLst/>
                <a:uFillTx/>
                <a:latin typeface="Outfit Bold"/>
                <a:ea typeface="Outfit Bold"/>
              </a:rPr>
              <a:t>Alexia</a:t>
            </a:r>
            <a:r>
              <a:rPr lang="en-US" sz="1300" b="0" u="none" strike="noStrike">
                <a:solidFill>
                  <a:srgbClr val="4D4D4D"/>
                </a:solidFill>
                <a:effectLst/>
                <a:uFillTx/>
                <a:latin typeface="Outfit"/>
                <a:ea typeface="Outfit"/>
              </a:rPr>
              <a:t>, </a:t>
            </a:r>
            <a:r>
              <a:rPr lang="en-US" sz="1300" b="1" u="none" strike="noStrike">
                <a:solidFill>
                  <a:srgbClr val="4D4D4D"/>
                </a:solidFill>
                <a:effectLst/>
                <a:uFillTx/>
                <a:latin typeface="Outfit Bold"/>
                <a:ea typeface="Outfit Bold"/>
              </a:rPr>
              <a:t>Nik Bilyk</a:t>
            </a:r>
            <a:r>
              <a:rPr lang="en-US" sz="1300" b="0" u="none" strike="noStrike">
                <a:solidFill>
                  <a:srgbClr val="4D4D4D"/>
                </a:solidFill>
                <a:effectLst/>
                <a:uFillTx/>
                <a:latin typeface="Outfit"/>
                <a:ea typeface="Outfit"/>
              </a:rPr>
              <a:t>, and </a:t>
            </a:r>
            <a:r>
              <a:rPr lang="en-US" sz="1300" b="1" u="none" strike="noStrike">
                <a:solidFill>
                  <a:srgbClr val="4D4D4D"/>
                </a:solidFill>
                <a:effectLst/>
                <a:uFillTx/>
                <a:latin typeface="Outfit Bold"/>
                <a:ea typeface="Outfit Bold"/>
              </a:rPr>
              <a:t>A.W. Companies</a:t>
            </a:r>
            <a:r>
              <a:rPr lang="en-US" sz="1300" b="0" u="none" strike="noStrike">
                <a:solidFill>
                  <a:srgbClr val="4D4D4D"/>
                </a:solidFill>
                <a:effectLst/>
                <a:uFillTx/>
                <a:latin typeface="Outfit"/>
                <a:ea typeface="Outfit"/>
              </a:rPr>
              <a:t>.</a:t>
            </a:r>
            <a:endParaRPr lang="en-US" sz="1300" b="0" u="none" strike="noStrike">
              <a:solidFill>
                <a:srgbClr val="FFFFFF"/>
              </a:solidFill>
              <a:effectLst/>
              <a:uFillTx/>
              <a:latin typeface="Arial"/>
            </a:endParaRPr>
          </a:p>
        </p:txBody>
      </p:sp>
      <p:sp>
        <p:nvSpPr>
          <p:cNvPr id="424" name="Text 11"/>
          <p:cNvSpPr/>
          <p:nvPr/>
        </p:nvSpPr>
        <p:spPr>
          <a:xfrm>
            <a:off x="661320" y="5799960"/>
            <a:ext cx="11477880" cy="258120"/>
          </a:xfrm>
          <a:prstGeom prst="rect">
            <a:avLst/>
          </a:prstGeom>
          <a:noFill/>
          <a:ln w="0">
            <a:noFill/>
          </a:ln>
        </p:spPr>
        <p:style>
          <a:lnRef idx="0">
            <a:scrgbClr r="0" g="0" b="0"/>
          </a:lnRef>
          <a:fillRef idx="0">
            <a:scrgbClr r="0" g="0" b="0"/>
          </a:fillRef>
          <a:effectRef idx="0">
            <a:scrgbClr r="0" g="0" b="0"/>
          </a:effectRef>
          <a:fontRef idx="minor"/>
        </p:style>
        <p:txBody>
          <a:bodyPr wrap="none" lIns="0" tIns="0" rIns="0" bIns="0" anchor="t">
            <a:noAutofit/>
          </a:bodyPr>
          <a:lstStyle/>
          <a:p>
            <a:pPr>
              <a:lnSpc>
                <a:spcPct val="127000"/>
              </a:lnSpc>
              <a:tabLst>
                <a:tab pos="0" algn="l"/>
              </a:tabLst>
            </a:pPr>
            <a:r>
              <a:rPr lang="en-US" sz="1300" b="0" i="1" u="none" strike="noStrike">
                <a:solidFill>
                  <a:srgbClr val="4D4D4D"/>
                </a:solidFill>
                <a:effectLst/>
                <a:uFillTx/>
                <a:latin typeface="Outfit"/>
                <a:ea typeface="Outfit"/>
              </a:rPr>
              <a:t>Presenter: Brittany</a:t>
            </a:r>
            <a:endParaRPr lang="en-US" sz="1300" b="0" u="none" strike="noStrike">
              <a:solidFill>
                <a:srgbClr val="FFFFFF"/>
              </a:solidFill>
              <a:effectLst/>
              <a:uFillTx/>
              <a:latin typeface="Arial"/>
            </a:endParaRPr>
          </a:p>
        </p:txBody>
      </p:sp>
      <p:sp>
        <p:nvSpPr>
          <p:cNvPr id="425" name="Text 12"/>
          <p:cNvSpPr/>
          <p:nvPr/>
        </p:nvSpPr>
        <p:spPr>
          <a:xfrm>
            <a:off x="11066040" y="6419520"/>
            <a:ext cx="955080" cy="158400"/>
          </a:xfrm>
          <a:prstGeom prst="rect">
            <a:avLst/>
          </a:prstGeom>
          <a:noFill/>
          <a:ln w="0">
            <a:noFill/>
          </a:ln>
        </p:spPr>
        <p:style>
          <a:lnRef idx="0">
            <a:scrgbClr r="0" g="0" b="0"/>
          </a:lnRef>
          <a:fillRef idx="0">
            <a:scrgbClr r="0" g="0" b="0"/>
          </a:fillRef>
          <a:effectRef idx="0">
            <a:scrgbClr r="0" g="0" b="0"/>
          </a:effectRef>
          <a:fontRef idx="minor"/>
        </p:style>
        <p:txBody>
          <a:bodyPr wrap="none" lIns="78120" tIns="0" rIns="117720" bIns="0" anchor="t">
            <a:noAutofit/>
          </a:bodyPr>
          <a:lstStyle/>
          <a:p>
            <a:pPr algn="r">
              <a:lnSpc>
                <a:spcPct val="100000"/>
              </a:lnSpc>
              <a:tabLst>
                <a:tab pos="0" algn="l"/>
              </a:tabLst>
            </a:pPr>
            <a:r>
              <a:rPr lang="en-US" sz="1000" b="0" u="none" strike="noStrike">
                <a:solidFill>
                  <a:srgbClr val="4D4D4D"/>
                </a:solidFill>
                <a:effectLst/>
                <a:uFillTx/>
                <a:latin typeface="Outfit"/>
                <a:ea typeface="Outfit"/>
              </a:rPr>
              <a:t>34</a:t>
            </a:r>
            <a:endParaRPr lang="en-US" sz="1000" b="0" u="none" strike="noStrike">
              <a:solidFill>
                <a:srgbClr val="FFFFFF"/>
              </a:solidFill>
              <a:effectLst/>
              <a:uFillTx/>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1568A6"/>
      </a:hlink>
      <a:folHlink>
        <a:srgbClr val="954F72"/>
      </a:folHlink>
    </a:clrScheme>
    <a:fontScheme name="Office">
      <a:majorFont>
        <a:latin typeface="Calibri Light"/>
        <a:ea typeface=""/>
        <a:cs typeface=""/>
      </a:majorFont>
      <a:minorFont>
        <a:latin typeface="Calibri"/>
        <a:ea typeface=""/>
        <a:cs typeface=""/>
      </a:minorFont>
    </a:fontScheme>
    <a:fmtScheme>
      <a:fillStyleLst>
        <a:solidFill>
          <a:schemeClr val="phClr"/>
        </a:solidFill>
        <a:gradFill>
          <a:gsLst>
            <a:gs pos="0">
              <a:schemeClr val="phClr">
                <a:tint val="67000"/>
                <a:lumMod val="110000"/>
              </a:schemeClr>
            </a:gs>
            <a:gs pos="50000">
              <a:schemeClr val="phClr">
                <a:tint val="73000"/>
                <a:lumMod val="105000"/>
              </a:schemeClr>
            </a:gs>
            <a:gs pos="100000">
              <a:schemeClr val="phClr">
                <a:tint val="81000"/>
                <a:lumMod val="105000"/>
              </a:schemeClr>
            </a:gs>
          </a:gsLst>
          <a:lin ang="5400000" scaled="0"/>
          <a:tileRect/>
        </a:gradFill>
        <a:gradFill>
          <a:gsLst>
            <a:gs pos="0">
              <a:schemeClr val="phClr">
                <a:tint val="94000"/>
                <a:lumMod val="102000"/>
              </a:schemeClr>
            </a:gs>
            <a:gs pos="50000">
              <a:schemeClr val="phClr">
                <a:shade val="100000"/>
                <a:lumMod val="100000"/>
              </a:schemeClr>
            </a:gs>
            <a:gs pos="100000">
              <a:schemeClr val="phClr">
                <a:shade val="78000"/>
                <a:lumMod val="99000"/>
              </a:schemeClr>
            </a:gs>
          </a:gsLst>
          <a:lin ang="5400000" scaled="0"/>
          <a:tileRect/>
        </a:gradFill>
      </a:fillStyleLst>
      <a:lnStyleLst>
        <a:ln w="6350">
          <a:prstDash val="solid"/>
        </a:ln>
        <a:ln w="12700">
          <a:prstDash val="solid"/>
        </a:ln>
        <a:ln w="19050">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120</TotalTime>
  <Words>2703</Words>
  <Application>Microsoft Macintosh PowerPoint</Application>
  <PresentationFormat>Widescreen</PresentationFormat>
  <Paragraphs>353</Paragraphs>
  <Slides>34</Slides>
  <Notes>34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Outfit Light</vt:lpstr>
      <vt:lpstr>Symbol</vt:lpstr>
      <vt:lpstr>Arial</vt:lpstr>
      <vt:lpstr>Calibri Light</vt:lpstr>
      <vt:lpstr>Outfit</vt:lpstr>
      <vt:lpstr>Calibri</vt:lpstr>
      <vt:lpstr>Outfit Bold</vt:lpstr>
      <vt:lpstr>Wingdings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subject/>
  <dc:creator>Walnut Exporter</dc:creator>
  <dc:description/>
  <cp:lastModifiedBy>Samantha Liravongsa</cp:lastModifiedBy>
  <cp:revision>2</cp:revision>
  <dcterms:created xsi:type="dcterms:W3CDTF">2026-09-22T21:22:40Z</dcterms:created>
  <dcterms:modified xsi:type="dcterms:W3CDTF">2026-09-25T22:13:25Z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Converted Presentation</vt:lpwstr>
  </property>
</Properties>
</file>