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notesMasterIdLst>
    <p:notesMasterId r:id="rId29"/>
  </p:notesMasterIdLst>
  <p:sldSz cx="12191695" cy="6858000"/>
  <p:notesSz cx="6858000" cy="12191695"/>
  <p:embeddedFontLst>
    <p:embeddedFont>
      <p:font typeface="Corben"/>
      <p:regular r:id="rId201314"/>
    </p:embeddedFont>
    <p:embeddedFont>
      <p:font typeface="Corben Bold"/>
      <p:regular r:id="rId201315"/>
    </p:embeddedFont>
    <p:embeddedFont>
      <p:font typeface="Nobile"/>
      <p:regular r:id="rId201316"/>
    </p:embeddedFont>
    <p:embeddedFont>
      <p:font typeface="Nobile Bold"/>
      <p:regular r:id="rId201317"/>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33"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Brittany
Welcome, everyone, to our Recognize Customer Masterclass. Today we’re going to build a practical survey strategy that helps you gather useful feedback without exhausting employees, managers, or People Ops.
We’ll focus on three connected skills: listening intentionally, identifying meaningful patterns, and translating feedback into a visible response.
The goal is not to survey more frequently. It is to make every survey earn its place by connecting it to a real decision and a credible response.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Sam
Now that we have covered all three survey types, let’s apply the framework.
Ask participants to choose the appropriate survey for each scenario:
Leadership wants a quarterly culture indicator.
Engagement declined, but the cause is unclear.
A new hybrid-work policy launched last month.
Invite answers through chat or a poll. Encourage participants to explain why they selected each tool.
Allow enough time for people to commit to an answer before revealing the results.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Sam
The quarterly culture indicator calls for eNPS because leadership needs a consistent benchmark.
The unexplained engagement decline requires a deeper engagement survey because the organization needs to diagnose the conditions driving the result.
The recently launched hybrid-work policy is suited to a targeted custom pulse because the question is focused and time-sensitive.
The rule is:
Use the lightest survey that can produce credible information for the decision.
A longer survey is not automatically a better survey.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12 — Survey Makeover: Before
Speaker: Sam
This survey tries to address too many things at once.
It includes 15 questions, reaches employees who may not be affected, combines several unrelated topics, and lacks a defined decision or response owner.
Ask the audience:
“Which of these questions would actually change the phase-two decision?”
If the answer is unclear, the question probably does not belong in this survey.
A broad open-text prompt such as “Please provide any additional feedback” can also create a large volume of unrelated comments that the team is not prepared to address.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Sam
The revised survey centers on one decision: what to adjust before the next phase of the policy.
It targets the affected employees, asks four focused questions, names the VP of People as the response owner, and promises an initial response within seven days.
This version reduces the burden on employees and gives the organization a clearer signal.
The improvement is not simply that the survey is shorter. It is that the audience, purpose, ownership, and response are all defined before launch.
Handoff: Sam to Alexia
“We’ve now seen what focused survey design looks like in practice. Alexia is going to show us how one of her customers, Gardiner, turned employee feedback into a measurable result.”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Alexia
We have a customer story today, although the customer, Elizabeth Dailey from Gardiner, had a schedule conflict so I'm presenting her story.
Gardiner uses building technology and data to find issues and solve challenges for their clients to make their facilities safer, more comfortable, and more efficient. Solutions include HVAC systems, building automation &amp; controls, energy solutions, fire &amp; safety, those kinds of things.
Culture is important to Gardiner.
50 of their employees have been with the company for 20+ years and their average Associate tenure is 12+ years.
So there's a lot that's going right with their culture. But they are always looking for ways to improve.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Alexia
Approximately one year after launching Recognize, Gardiner wanted to understand whether associates were using recognition meaningfully.
The team did not have a consistent, formal way to gather feedback, particularly from field associates. An anonymous survey created a structured listening channel. 
This is an important example of audience access. Office employees may see an email or platform notification immediately, while field employees may have fewer natural opportunities to participate.
That anonymity is important -- they wanted associates to feel they could express what they really thought.
Once they had a chance to analyze the survey results they did something really smart: They shared the high-level results with all their associates. They even posted the top takeaways on in the Announcements section of their Recognize stream page.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Alexia
But while posting high-level insights is a good start, it's not enough by itself. Gardiner was committed to acting on it.
They decided to start with a key insight, that while associates appreciate a shout-out from their peers, what would be even more meaningful would be to get more recognition from their direct managers.
Which makes sense.
Gallup has historically found that managers account for approximately 70% of the variation in engagement among teams, which helps explain why manager activation can be such a powerful lever. Gallup
So Gardiner is focusing on engaging managers as the first priority in acting on the survey results.
This is still a work in progress but they're already seeing results: participation from field associates has increased by 10.7% from the previous year.
One specific approach I recommend for engaging managers is to use a Manager's Recognition Challenge. For example, you can set up a challenge for managers to recognize at least 1 of their direct reports per week. You can even set up a series of, say, 4 challenges over 4 weeks to help them form a habit!
Whatever tactic you use, the important lesson is the sequence:
Listen to employees
Identify a practical opportunity
Activate managers
Measure the response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Alexia
This calendar provides structure without turning every month into another survey cycle.
Quarterly eNPS creates a consistent benchmark. April and October engagement surveys provide deeper diagnostics. Custom pulses remain event-driven rather than automatically scheduled.
December can serve as recovery time when possible.
A common mistake is filling the calendar first and then looking for reasons to survey. Start with known business moments and decisions instead.
The golden rule is:
Report back on the previous survey before launching another one. That way, your employees can see that it's not a check-the-box exercise to collect data but rather the first step in finding a data-driven next step for improvement.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Ideally, you want to get at least 70% participation to ensure you have enough data to provide accuracy. That won't happen on its own, though.
Make sure that you have a communication plan for your survey. People need to know about it, and they need to understand why you're asking them to take the time to respond.
Targeting the smallest relevant audience will help you to get more relevant results because a very large diffuse group will have multiple competing priorities and needs.
It's also important to give people enough time to respond, especially if you have, but not so long that people will put it off indefinitely, thinking "I'll just do it later." You'll also want to think about the best timing and format for reminding people to participate before the survey period is over.
It may not always be possible to share full results within a week, but you may be able to give a preview that quickly and follow up with more details, as well as provide either a plan or at least an assurance that the results will be acted on.
Last but definitely not least, use the insights to make things better. Not only is that the point of the exercise, but it will also encourage people to take the survey when you want to learn how your adjustments landed and determine what's next.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Alexia
Participation, scores, and comments answer different questions.
Participation shows who was willing or able to respond. Scores describe the experience of those respondents. Comments provide context about why they answered that way.
A high average with weak participation may be less representative than a moderate score supported by broad participation and consistent themes.
A useful review sequence is:
Check participation
Review the score distribution
Read recurring comment themes
Compare relevant segments
Decide what requires follow-up
Handoff: Alexia to Sam
“We’ve covered how to evaluate participation, scores, and comments together. Sam is now going to show us how to apply that thinking to a heatmap, identify the strongest signal, and decide what to investigate next.”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Brittany
This is designed as an interactive working session. We’ll review the three primary survey types, improve an overly broad survey, interpret a sample heatmap, and explore the Recognize survey feature.
As we proceed, think about one current organizational decision that would benefit from employee input. It might be a policy change, manager initiative, onboarding experience, workplace transition, or communication challenge.
You’ll use that example during our action-planning exercise near the end.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Sam
Give participants time to study the illustrative heatmap before offering an interpretation.
Ask:
Where would you investigate first?
Which additional segment would you examine?
What should you avoid concluding?
What focused pulse might you send next?
Encourage participants to separate three levels of interpretation:
What the data shows
What it might suggest
What it cannot establish
The data shows that the Field Team scored lower. It does not show why.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Sam
The Field Team is the appropriate starting point, but the heatmap does not identify the cause.
Segment by location, manager group, tenure, and role. Review participation and comments. Then use a focused pulse to test likely explanations.
Example questions might include:
“What most affects your ability to do your best work?”
“What is one change that would make the greatest difference?”
The goal is to turn the signal into a better question—not jump directly from a score to a solution.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Sam
Looking at engagement and recognition together can help clarify the next step.
When both are high, reinforce what is working.
When both are low, manager support may be the priority.
When recognition is high but engagement is low, examine other conditions such as role clarity, resources, workload, or growth.
When engagement is high but recognition is low, treat it as an early warning. Momentum may be strong today, but employees may not feel that their contributions are sustainably valued.
Handoff: Sam to Brittany
“Once you understand what the data may be telling you, the next question is how to respond credibly. Brittany is going to walk us through the response timeline and then show how these pieces come together inside Recognize.”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Brittany
Seven days is the communication commitment—not the deadline for solving every issue.
For example, an organization cannot redesign compensation within seven days. But it can:
Acknowledge that compensation emerged as a concern
Name the person responsible for reviewing it
Explain the review process
Clarify what information will be considered
Commit to a date for the next update
Within seven days, employees should understand what was heard and what happens next.
Silence creates uncertainty. A credible response protects trust while the longer-term work continues.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Brittany
Separate the initial response from longer-term delivery.
Within seven days, acknowledge and communicate.
Within 30 days, decide and begin the priority action.
Within 60 to 90 days, deliver, measure, or report meaningful progress.
These are guiding intervals, not universal deadlines. A policy wording change may happen quickly. Compensation, staffing, or system changes may take longer.
Recognition can reinforce progress. If employees request better cross-department communication, recognize the managers who begin holding effective cross-functional check-ins.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Brittany
We’ll now move into Recognize for a guided tour of the survey feature. Rather than building an entire survey, I’ll show the different paths available depending on what you need to learn.
Use one consistent example throughout the demonstration—such as evaluating a recently launched flexible-scheduling policy.
First, show the built-in eNPS experience and engagement survey templates.
Then show custom survey creation, including question options, logic, and theming.
Next, demonstrate audience selection, automatic time periods, and smart notifications.
Finally, show the insights available after responses arrive and connect those insights back to the response-planning process.
The goal is to demonstrate flexibility without suggesting that every survey needs complex configuration.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26 — Build Your First Pulse
Speaker: Brittany
Ask participants to think about one real decision from their organization.
Invite them to identify:
The employees affected
Two focused questions
The response owner
The date initial themes will be shared
The date of the next progress update
How recognition might reinforce the response
Remind them that they do not need to solve the entire issue today. They need a focused question and a credible response plan.
If time permits, invite one or two participants to share what they created.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Brittany, with Alexia and Sam contributing
Open with:
“What survey decision are you currently working through?”
Route questions based on subject:
Product configuration, automation, and workflow: Brittany
Gardiner or customer application: Alexia
Survey strategy, heatmaps, and interpretation: Sam
If questions are slow to begin, use one of these prompts:
How frequently are you currently surveying?
Which employee group is hardest for you to reach?
Where does your follow-through process typically slow down?
What survey result are you unsure how to act on?
Closing statement
“The organizations that build trust are not necessarily the ones that survey the most. They are the ones that respond visibly, communicate consistently, and show employees what happened because they spoke 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Brittany
Let’s begin by understanding what brought everyone here.
Which challenge feels most familiar?
Low participation
Too many surveys
Difficulty interpreting results
Limited manager follow-through
Employees do not see action
Give participants time to respond.
After the results appear, acknowledge the leading answer:
“It looks like our biggest shared challenge today is ____. Keep that result in mind because we’ll address it directly during the session.”
If responses are evenly distributed, note that survey strategy often breaks down at multiple points—not only during survey creation.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Brittany
Collecting feedback is a transaction. Listening includes showing employees how their input shaped a decision, action, or explanation.
That distinction matters because global employee engagement fell to 20% in 2025, its lowest level since 2020. Gallup estimates that low engagement cost the global economy approximately $10 trillion in lost productivity. Gallup’s 2026 State of the Global Workplace
An organization can gather substantial data while still making employees feel unheard.
Before launching a survey, identify what the information will help you decide and how employees will learn what happened afterward.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Brittany
Survey fatigue is not always caused by frequency. It often comes from unclear purpose, irrelevant questions, poor targeting, or missing follow-through.
Compare these requests:
“Please complete our annual 35-question employee survey.”
Versus:
“We’re deciding how to revise the new scheduling policy. These four questions will guide that decision, and we’ll share our initial response next Friday.”
The second request tells employees why their input matters and what will happen afterward.
Before launching, every survey should have three things:
A decision it will inform
An owner responsible for the response
A communication plan
If one is missing, the survey probably is not ready.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Brittany
The three survey types operate at different altitudes.
eNPS provides an overall advocacy benchmark. Engagement surveys diagnose the conditions affecting performance and belonging. Custom pulses answer focused questions about a particular decision or experience.
You do not need to run all three constantly. Select the lightest instrument capable of providing credible information.
A useful question is:
“Are we trying to benchmark, diagnose, or make a focused decision?”
The answer usually points to the appropriate survey.
Handoff: Brittany to Sam
“Now that we have the overall framework, Sam is going to take us deeper into each survey type and help us practice choosing the right one for the decision.”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Sam
eNPS asks how likely an employee is to recommend the organization as a place to work.
Promoters select nine or ten, passives select seven or eight, and detractors select zero through six. Subtract the percentage of detractors from the percentage of promoters.
The greatest value comes from using the question consistently. A single score is a snapshot; repeated measurements create a trend.
Also, do not stop at the company-wide result. A company eNPS of positive 25 could conceal one department at negative 10.
The overall result tells you where to begin looking. It does not tell you why employees feel that way.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Sam
Engagement surveys help explain why employees may or may not be thriving. Common dimensions include role clarity, resources, growth, belonging, and recognition.
Consider a team with frequent recognition but low role clarity. More recognition alone will not solve unclear expectations, conflicting priorities, or excessive workload.
Gallup’s engagement framework includes whether employees have received recognition or praise in the last seven days, but recognition is one part of a larger experience. Gallup’s Q12 framework
Because engagement surveys create significant expectations, run them only when leadership can analyze and respond before the next cycle.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Sam
A custom pulse should be short, targeted, and connected to a specific decision.
Limit it to the employees affected by the issue and keep completion time below three minutes. Three to five questions are generally enough.
For example, following a hybrid-work policy change, you might ask:
Which part of the current policy creates the most friction?
What is one adjustment that would improve your ability to work effectively?
Those questions are more useful than asking employees to rate every aspect of the workplace.
Remove any question that will not influence a decision or response.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image-1002-1.jpe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F9F9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11-2.png"/><Relationship Id="rId3" Type="http://schemas.openxmlformats.org/officeDocument/2006/relationships/image" Target="../media/image-11-3.svg"/><Relationship Id="rId4" Type="http://schemas.openxmlformats.org/officeDocument/2006/relationships/image" Target="../media/image-11-4.png"/><Relationship Id="rId5" Type="http://schemas.openxmlformats.org/officeDocument/2006/relationships/image" Target="../media/image-11-5.svg"/><Relationship Id="rId6" Type="http://schemas.openxmlformats.org/officeDocument/2006/relationships/slideLayout" Target="../slideLayouts/slideLayout2.xml"/><Relationship Id="rId7"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1.png"/><Relationship Id="rId4" Type="http://schemas.openxmlformats.org/officeDocument/2006/relationships/image" Target="../media/image-12-2.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5.png"/><Relationship Id="rId8" Type="http://schemas.openxmlformats.org/officeDocument/2006/relationships/image" Target="../media/image-12-6.svg"/><Relationship Id="rId9" Type="http://schemas.openxmlformats.org/officeDocument/2006/relationships/image" Target="../media/image-12-9.png"/><Relationship Id="rId10" Type="http://schemas.openxmlformats.org/officeDocument/2006/relationships/slideLayout" Target="../slideLayouts/slideLayout2.xml"/><Relationship Id="rId1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2.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eg"/><Relationship Id="rId2" Type="http://schemas.openxmlformats.org/officeDocument/2006/relationships/image" Target="../media/image-14-2.png"/><Relationship Id="rId3" Type="http://schemas.openxmlformats.org/officeDocument/2006/relationships/slideLayout" Target="../slideLayouts/slideLayout2.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2.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slideLayout" Target="../slideLayouts/slideLayout2.xml"/><Relationship Id="rId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2.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4-1.png"/><Relationship Id="rId5" Type="http://schemas.openxmlformats.org/officeDocument/2006/relationships/slideLayout" Target="../slideLayouts/slideLayout2.xml"/><Relationship Id="rId6"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1.png"/><Relationship Id="rId4" Type="http://schemas.openxmlformats.org/officeDocument/2006/relationships/image" Target="../media/image-2-2.svg"/><Relationship Id="rId5" Type="http://schemas.openxmlformats.org/officeDocument/2006/relationships/image" Target="../media/image-2-1.png"/><Relationship Id="rId6" Type="http://schemas.openxmlformats.org/officeDocument/2006/relationships/image" Target="../media/image-2-2.svg"/><Relationship Id="rId7" Type="http://schemas.openxmlformats.org/officeDocument/2006/relationships/image" Target="../media/image-2-1.png"/><Relationship Id="rId8" Type="http://schemas.openxmlformats.org/officeDocument/2006/relationships/image" Target="../media/image-2-2.svg"/><Relationship Id="rId9" Type="http://schemas.openxmlformats.org/officeDocument/2006/relationships/image" Target="../media/image-2-1.png"/><Relationship Id="rId10" Type="http://schemas.openxmlformats.org/officeDocument/2006/relationships/image" Target="../media/image-2-2.svg"/><Relationship Id="rId11" Type="http://schemas.openxmlformats.org/officeDocument/2006/relationships/image" Target="../media/image-2-1.png"/><Relationship Id="rId12" Type="http://schemas.openxmlformats.org/officeDocument/2006/relationships/image" Target="../media/image-2-2.svg"/><Relationship Id="rId13" Type="http://schemas.openxmlformats.org/officeDocument/2006/relationships/slideLayout" Target="../slideLayouts/slideLayout2.xml"/><Relationship Id="rId1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2.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slideLayout" Target="../slideLayouts/slideLayout2.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eg"/><Relationship Id="rId2" Type="http://schemas.openxmlformats.org/officeDocument/2006/relationships/image" Target="../media/image-8-11.png"/><Relationship Id="rId3" Type="http://schemas.openxmlformats.org/officeDocument/2006/relationships/slideLayout" Target="../slideLayouts/slideLayout2.xml"/><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slideLayout" Target="../slideLayouts/slideLayout2.xml"/><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slideLayout" Target="../slideLayouts/slideLayout2.xml"/><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2.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1.png"/><Relationship Id="rId4" Type="http://schemas.openxmlformats.org/officeDocument/2006/relationships/image" Target="../media/image-5-2.svg"/><Relationship Id="rId5" Type="http://schemas.openxmlformats.org/officeDocument/2006/relationships/image" Target="../media/image-5-1.png"/><Relationship Id="rId6" Type="http://schemas.openxmlformats.org/officeDocument/2006/relationships/image" Target="../media/image-5-2.svg"/><Relationship Id="rId7" Type="http://schemas.openxmlformats.org/officeDocument/2006/relationships/image" Target="../media/image-5-1.png"/><Relationship Id="rId8" Type="http://schemas.openxmlformats.org/officeDocument/2006/relationships/image" Target="../media/image-5-2.svg"/><Relationship Id="rId9" Type="http://schemas.openxmlformats.org/officeDocument/2006/relationships/image" Target="../media/image-5-1.png"/><Relationship Id="rId10" Type="http://schemas.openxmlformats.org/officeDocument/2006/relationships/image" Target="../media/image-5-2.svg"/><Relationship Id="rId11" Type="http://schemas.openxmlformats.org/officeDocument/2006/relationships/image" Target="../media/image-5-11.png"/><Relationship Id="rId12" Type="http://schemas.openxmlformats.org/officeDocument/2006/relationships/slideLayout" Target="../slideLayouts/slideLayout2.xml"/><Relationship Id="rId1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slideLayout" Target="../slideLayouts/slideLayout2.xml"/><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slideLayout" Target="../slideLayouts/slideLayout2.xml"/><Relationship Id="rId1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661475" y="654546"/>
            <a:ext cx="10868745" cy="295275"/>
          </a:xfrm>
          <a:prstGeom prst="rect">
            <a:avLst/>
          </a:prstGeom>
          <a:noFill/>
          <a:ln/>
        </p:spPr>
        <p:txBody>
          <a:bodyPr wrap="none" lIns="0" tIns="0" rIns="0" bIns="0" rtlCol="0" anchor="t"/>
          <a:lstStyle/>
          <a:p>
            <a:pPr algn="ctr" indent="0" marL="0">
              <a:lnSpc>
                <a:spcPct val="104000"/>
              </a:lnSpc>
              <a:buNone/>
            </a:pPr>
            <a:r>
              <a:rPr lang="en-US" sz="1850" dirty="0">
                <a:solidFill>
                  <a:srgbClr val="1B1B27"/>
                </a:solidFill>
                <a:latin typeface="Corben" pitchFamily="34" charset="0"/>
                <a:ea typeface="Corben" pitchFamily="34" charset="-122"/>
                <a:cs typeface="Corben" pitchFamily="34" charset="-120"/>
              </a:rPr>
              <a:t>Recognize Customer Masterclass</a:t>
            </a:r>
            <a:endParaRPr lang="en-US" sz="1850" dirty="0"/>
          </a:p>
        </p:txBody>
      </p:sp>
      <p:sp>
        <p:nvSpPr>
          <p:cNvPr id="3" name="Text 1"/>
          <p:cNvSpPr/>
          <p:nvPr/>
        </p:nvSpPr>
        <p:spPr>
          <a:xfrm>
            <a:off x="661475" y="1025426"/>
            <a:ext cx="10868745" cy="590649"/>
          </a:xfrm>
          <a:prstGeom prst="rect">
            <a:avLst/>
          </a:prstGeom>
          <a:noFill/>
          <a:ln/>
        </p:spPr>
        <p:txBody>
          <a:bodyPr wrap="none" lIns="0" tIns="0" rIns="0" bIns="0" rtlCol="0" anchor="t"/>
          <a:lstStyle/>
          <a:p>
            <a:pPr algn="ctr" indent="0" marL="0">
              <a:lnSpc>
                <a:spcPct val="104000"/>
              </a:lnSpc>
              <a:buNone/>
            </a:pPr>
            <a:r>
              <a:rPr lang="en-US" sz="3700" dirty="0">
                <a:solidFill>
                  <a:srgbClr val="1B1B27"/>
                </a:solidFill>
                <a:latin typeface="Corben" pitchFamily="34" charset="0"/>
                <a:ea typeface="Corben" pitchFamily="34" charset="-122"/>
                <a:cs typeface="Corben" pitchFamily="34" charset="-120"/>
              </a:rPr>
              <a:t>The Survey Playbook</a:t>
            </a:r>
            <a:endParaRPr lang="en-US" sz="3700" dirty="0"/>
          </a:p>
        </p:txBody>
      </p:sp>
      <p:sp>
        <p:nvSpPr>
          <p:cNvPr id="4" name="Text 2"/>
          <p:cNvSpPr/>
          <p:nvPr/>
        </p:nvSpPr>
        <p:spPr>
          <a:xfrm>
            <a:off x="356682" y="1899543"/>
            <a:ext cx="11478330" cy="302419"/>
          </a:xfrm>
          <a:prstGeom prst="rect">
            <a:avLst/>
          </a:prstGeom>
          <a:noFill/>
          <a:ln/>
        </p:spPr>
        <p:txBody>
          <a:bodyPr wrap="none" lIns="0" tIns="0" rIns="0" bIns="0" rtlCol="0" anchor="t"/>
          <a:lstStyle/>
          <a:p>
            <a:pPr algn="ctr" indent="0" marL="0">
              <a:lnSpc>
                <a:spcPct val="133000"/>
              </a:lnSpc>
              <a:buNone/>
            </a:pPr>
            <a:r>
              <a:rPr lang="en-US" sz="1450" dirty="0">
                <a:solidFill>
                  <a:srgbClr val="404155"/>
                </a:solidFill>
                <a:latin typeface="Nobile" pitchFamily="34" charset="0"/>
                <a:ea typeface="Nobile" pitchFamily="34" charset="-122"/>
                <a:cs typeface="Nobile" pitchFamily="34" charset="-120"/>
              </a:rPr>
              <a:t>How to Listen, Spot Trends, and Act Without Burning Out Your Team</a:t>
            </a:r>
            <a:endParaRPr lang="en-US" sz="1450" dirty="0"/>
          </a:p>
        </p:txBody>
      </p:sp>
      <p:pic>
        <p:nvPicPr>
          <p:cNvPr id="5" name="Image 0" descr="preencoded.png">    </p:cNvPr>
          <p:cNvPicPr>
            <a:picLocks noChangeAspect="1"/>
          </p:cNvPicPr>
          <p:nvPr/>
        </p:nvPicPr>
        <p:blipFill>
          <a:blip r:embed="rId1"/>
          <a:stretch>
            <a:fillRect/>
          </a:stretch>
        </p:blipFill>
        <p:spPr>
          <a:xfrm>
            <a:off x="2904060" y="2414588"/>
            <a:ext cx="6383575" cy="3788767"/>
          </a:xfrm>
          <a:prstGeom prst="rect">
            <a:avLst/>
          </a:prstGeom>
        </p:spPr>
      </p:pic>
      <p:sp>
        <p:nvSpPr>
          <p:cNvPr id="6" name="Text 3"/>
          <p:cNvSpPr/>
          <p:nvPr/>
        </p:nvSpPr>
        <p:spPr>
          <a:xfrm>
            <a:off x="7347124" y="5324528"/>
            <a:ext cx="1586812" cy="305686"/>
          </a:xfrm>
          <a:prstGeom prst="rect">
            <a:avLst/>
          </a:prstGeom>
          <a:noFill/>
          <a:ln/>
        </p:spPr>
        <p:txBody>
          <a:bodyPr wrap="none" lIns="0" tIns="0" rIns="0" bIns="0" rtlCol="0" anchor="t"/>
          <a:lstStyle/>
          <a:p>
            <a:pPr algn="ctr" indent="0" marL="0">
              <a:lnSpc>
                <a:spcPct val="104000"/>
              </a:lnSpc>
              <a:buNone/>
            </a:pPr>
            <a:r>
              <a:rPr lang="en-US" sz="1900" dirty="0">
                <a:solidFill>
                  <a:srgbClr val="404155"/>
                </a:solidFill>
                <a:latin typeface="Corben" pitchFamily="34" charset="0"/>
                <a:ea typeface="Corben" pitchFamily="34" charset="-122"/>
                <a:cs typeface="Corben" pitchFamily="34" charset="-120"/>
              </a:rPr>
              <a:t>Act</a:t>
            </a:r>
            <a:endParaRPr lang="en-US" sz="1900" dirty="0"/>
          </a:p>
        </p:txBody>
      </p:sp>
      <p:sp>
        <p:nvSpPr>
          <p:cNvPr id="7" name="Text 4"/>
          <p:cNvSpPr/>
          <p:nvPr/>
        </p:nvSpPr>
        <p:spPr>
          <a:xfrm>
            <a:off x="5347307" y="5324528"/>
            <a:ext cx="1586812" cy="305686"/>
          </a:xfrm>
          <a:prstGeom prst="rect">
            <a:avLst/>
          </a:prstGeom>
          <a:noFill/>
          <a:ln/>
        </p:spPr>
        <p:txBody>
          <a:bodyPr wrap="none" lIns="0" tIns="0" rIns="0" bIns="0" rtlCol="0" anchor="t"/>
          <a:lstStyle/>
          <a:p>
            <a:pPr algn="ctr" indent="0" marL="0">
              <a:lnSpc>
                <a:spcPct val="104000"/>
              </a:lnSpc>
              <a:buNone/>
            </a:pPr>
            <a:r>
              <a:rPr lang="en-US" sz="1900" dirty="0">
                <a:solidFill>
                  <a:srgbClr val="404155"/>
                </a:solidFill>
                <a:latin typeface="Corben" pitchFamily="34" charset="0"/>
                <a:ea typeface="Corben" pitchFamily="34" charset="-122"/>
                <a:cs typeface="Corben" pitchFamily="34" charset="-120"/>
              </a:rPr>
              <a:t>Spot Trends</a:t>
            </a:r>
            <a:endParaRPr lang="en-US" sz="1900" dirty="0"/>
          </a:p>
        </p:txBody>
      </p:sp>
      <p:sp>
        <p:nvSpPr>
          <p:cNvPr id="8" name="Text 5"/>
          <p:cNvSpPr/>
          <p:nvPr/>
        </p:nvSpPr>
        <p:spPr>
          <a:xfrm>
            <a:off x="3314884" y="5324528"/>
            <a:ext cx="1586812" cy="305686"/>
          </a:xfrm>
          <a:prstGeom prst="rect">
            <a:avLst/>
          </a:prstGeom>
          <a:noFill/>
          <a:ln/>
        </p:spPr>
        <p:txBody>
          <a:bodyPr wrap="none" lIns="0" tIns="0" rIns="0" bIns="0" rtlCol="0" anchor="t"/>
          <a:lstStyle/>
          <a:p>
            <a:pPr algn="ctr" indent="0" marL="0">
              <a:lnSpc>
                <a:spcPct val="104000"/>
              </a:lnSpc>
              <a:buNone/>
            </a:pPr>
            <a:r>
              <a:rPr lang="en-US" sz="1900" dirty="0">
                <a:solidFill>
                  <a:srgbClr val="404155"/>
                </a:solidFill>
                <a:latin typeface="Corben" pitchFamily="34" charset="0"/>
                <a:ea typeface="Corben" pitchFamily="34" charset="-122"/>
                <a:cs typeface="Corben" pitchFamily="34" charset="-120"/>
              </a:rPr>
              <a:t>Listen</a:t>
            </a:r>
            <a:endParaRPr lang="en-US" sz="1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661475" y="1423095"/>
            <a:ext cx="1738765" cy="287139"/>
          </a:xfrm>
          <a:prstGeom prst="roundRect">
            <a:avLst>
              <a:gd name="adj" fmla="val 22118"/>
            </a:avLst>
          </a:prstGeom>
          <a:solidFill>
            <a:srgbClr val="D2D9F9"/>
          </a:solidFill>
          <a:ln/>
        </p:spPr>
      </p:sp>
      <p:sp>
        <p:nvSpPr>
          <p:cNvPr id="3" name="Text 1"/>
          <p:cNvSpPr/>
          <p:nvPr/>
        </p:nvSpPr>
        <p:spPr>
          <a:xfrm>
            <a:off x="774879" y="1479748"/>
            <a:ext cx="2121541" cy="173831"/>
          </a:xfrm>
          <a:prstGeom prst="rect">
            <a:avLst/>
          </a:prstGeom>
          <a:noFill/>
          <a:ln/>
        </p:spPr>
        <p:txBody>
          <a:bodyPr wrap="none" lIns="0" tIns="0" rIns="0" bIns="0" rtlCol="0" anchor="t"/>
          <a:lstStyle/>
          <a:p>
            <a:pPr algn="l" indent="0" marL="0">
              <a:lnSpc>
                <a:spcPct val="96000"/>
              </a:lnSpc>
              <a:buNone/>
            </a:pPr>
            <a:r>
              <a:rPr lang="en-US" sz="1150" dirty="0">
                <a:solidFill>
                  <a:srgbClr val="404155"/>
                </a:solidFill>
                <a:latin typeface="Nobile" pitchFamily="34" charset="0"/>
                <a:ea typeface="Nobile" pitchFamily="34" charset="-122"/>
                <a:cs typeface="Nobile" pitchFamily="34" charset="-120"/>
              </a:rPr>
              <a:t>AUDIENCE ACTIVITY</a:t>
            </a:r>
            <a:endParaRPr lang="en-US" sz="1150" dirty="0"/>
          </a:p>
        </p:txBody>
      </p:sp>
      <p:sp>
        <p:nvSpPr>
          <p:cNvPr id="4" name="Text 2"/>
          <p:cNvSpPr/>
          <p:nvPr/>
        </p:nvSpPr>
        <p:spPr>
          <a:xfrm>
            <a:off x="661475" y="1785838"/>
            <a:ext cx="10868745" cy="590649"/>
          </a:xfrm>
          <a:prstGeom prst="rect">
            <a:avLst/>
          </a:prstGeom>
          <a:noFill/>
          <a:ln/>
        </p:spPr>
        <p:txBody>
          <a:bodyPr wrap="none" lIns="0" tIns="0" rIns="0" bIns="0" rtlCol="0" anchor="t"/>
          <a:lstStyle/>
          <a:p>
            <a:pPr algn="l" indent="0" marL="0">
              <a:lnSpc>
                <a:spcPct val="104000"/>
              </a:lnSpc>
              <a:buNone/>
            </a:pPr>
            <a:r>
              <a:rPr lang="en-US" sz="3700" dirty="0">
                <a:solidFill>
                  <a:srgbClr val="1B1B27"/>
                </a:solidFill>
                <a:latin typeface="Corben" pitchFamily="34" charset="0"/>
                <a:ea typeface="Corben" pitchFamily="34" charset="-122"/>
                <a:cs typeface="Corben" pitchFamily="34" charset="-120"/>
              </a:rPr>
              <a:t>Which Survey Would You Choose?</a:t>
            </a:r>
            <a:endParaRPr lang="en-US" sz="3700" dirty="0"/>
          </a:p>
        </p:txBody>
      </p:sp>
      <p:sp>
        <p:nvSpPr>
          <p:cNvPr id="5" name="Text 3"/>
          <p:cNvSpPr/>
          <p:nvPr/>
        </p:nvSpPr>
        <p:spPr>
          <a:xfrm>
            <a:off x="661475" y="2659955"/>
            <a:ext cx="11478330" cy="302419"/>
          </a:xfrm>
          <a:prstGeom prst="rect">
            <a:avLst/>
          </a:prstGeom>
          <a:noFill/>
          <a:ln/>
        </p:spPr>
        <p:txBody>
          <a:bodyPr wrap="none" lIns="0" tIns="0" rIns="0" bIns="0" rtlCol="0" anchor="t"/>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For each scenario below, select the right tool: </a:t>
            </a:r>
            <a:pPr algn="l" indent="0" marL="0">
              <a:lnSpc>
                <a:spcPct val="133000"/>
              </a:lnSpc>
              <a:buNone/>
            </a:pPr>
            <a:r>
              <a:rPr lang="en-US" sz="1450" b="1" dirty="0">
                <a:solidFill>
                  <a:srgbClr val="404155"/>
                </a:solidFill>
                <a:latin typeface="Nobile Bold" pitchFamily="34" charset="0"/>
                <a:ea typeface="Nobile Bold" pitchFamily="34" charset="-122"/>
                <a:cs typeface="Nobile Bold" pitchFamily="34" charset="-120"/>
              </a:rPr>
              <a:t>eNPS</a:t>
            </a:r>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 </a:t>
            </a:r>
            <a:pPr algn="l" indent="0" marL="0">
              <a:lnSpc>
                <a:spcPct val="133000"/>
              </a:lnSpc>
              <a:buNone/>
            </a:pPr>
            <a:r>
              <a:rPr lang="en-US" sz="1450" b="1" dirty="0">
                <a:solidFill>
                  <a:srgbClr val="404155"/>
                </a:solidFill>
                <a:latin typeface="Nobile Bold" pitchFamily="34" charset="0"/>
                <a:ea typeface="Nobile Bold" pitchFamily="34" charset="-122"/>
                <a:cs typeface="Nobile Bold" pitchFamily="34" charset="-120"/>
              </a:rPr>
              <a:t>Engagement Survey</a:t>
            </a:r>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 or </a:t>
            </a:r>
            <a:pPr algn="l" indent="0" marL="0">
              <a:lnSpc>
                <a:spcPct val="133000"/>
              </a:lnSpc>
              <a:buNone/>
            </a:pPr>
            <a:r>
              <a:rPr lang="en-US" sz="1450" b="1" dirty="0">
                <a:solidFill>
                  <a:srgbClr val="404155"/>
                </a:solidFill>
                <a:latin typeface="Nobile Bold" pitchFamily="34" charset="0"/>
                <a:ea typeface="Nobile Bold" pitchFamily="34" charset="-122"/>
                <a:cs typeface="Nobile Bold" pitchFamily="34" charset="-120"/>
              </a:rPr>
              <a:t>Custom Pulse</a:t>
            </a:r>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a:t>
            </a:r>
            <a:endParaRPr lang="en-US" sz="1450" dirty="0"/>
          </a:p>
        </p:txBody>
      </p:sp>
      <p:sp>
        <p:nvSpPr>
          <p:cNvPr id="6" name="Shape 4"/>
          <p:cNvSpPr/>
          <p:nvPr/>
        </p:nvSpPr>
        <p:spPr>
          <a:xfrm>
            <a:off x="661475" y="3175000"/>
            <a:ext cx="3496877" cy="1744762"/>
          </a:xfrm>
          <a:prstGeom prst="roundRect">
            <a:avLst>
              <a:gd name="adj" fmla="val 4550"/>
            </a:avLst>
          </a:prstGeom>
          <a:solidFill>
            <a:srgbClr val="F9F9FF">
              <a:alpha val="95000"/>
            </a:srgbClr>
          </a:solidFill>
          <a:ln w="25399">
            <a:solidFill>
              <a:srgbClr val="B8BFDF"/>
            </a:solidFill>
            <a:prstDash val="solid"/>
          </a:ln>
        </p:spPr>
      </p:sp>
      <p:sp>
        <p:nvSpPr>
          <p:cNvPr id="7" name="Text 5"/>
          <p:cNvSpPr/>
          <p:nvPr/>
        </p:nvSpPr>
        <p:spPr>
          <a:xfrm>
            <a:off x="875881" y="3389412"/>
            <a:ext cx="3068065"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Scenario 1</a:t>
            </a:r>
            <a:endParaRPr lang="en-US" sz="1850" dirty="0"/>
          </a:p>
        </p:txBody>
      </p:sp>
      <p:sp>
        <p:nvSpPr>
          <p:cNvPr id="8" name="Text 6"/>
          <p:cNvSpPr/>
          <p:nvPr/>
        </p:nvSpPr>
        <p:spPr>
          <a:xfrm>
            <a:off x="875881" y="3798094"/>
            <a:ext cx="3068065" cy="907256"/>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Leadership wants a </a:t>
            </a:r>
            <a:pPr algn="l" indent="0" marL="0">
              <a:lnSpc>
                <a:spcPct val="133000"/>
              </a:lnSpc>
              <a:buNone/>
            </a:pPr>
            <a:r>
              <a:rPr lang="en-US" sz="1450" b="1" dirty="0">
                <a:solidFill>
                  <a:srgbClr val="404155"/>
                </a:solidFill>
                <a:latin typeface="Nobile Bold" pitchFamily="34" charset="0"/>
                <a:ea typeface="Nobile Bold" pitchFamily="34" charset="-122"/>
                <a:cs typeface="Nobile Bold" pitchFamily="34" charset="-120"/>
              </a:rPr>
              <a:t>quarterly culture indicator</a:t>
            </a:r>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 to track over time.</a:t>
            </a:r>
            <a:endParaRPr lang="en-US" sz="1450" dirty="0"/>
          </a:p>
        </p:txBody>
      </p:sp>
      <p:sp>
        <p:nvSpPr>
          <p:cNvPr id="9" name="Shape 7"/>
          <p:cNvSpPr/>
          <p:nvPr/>
        </p:nvSpPr>
        <p:spPr>
          <a:xfrm>
            <a:off x="4347359" y="3175000"/>
            <a:ext cx="3496877" cy="1744762"/>
          </a:xfrm>
          <a:prstGeom prst="roundRect">
            <a:avLst>
              <a:gd name="adj" fmla="val 4550"/>
            </a:avLst>
          </a:prstGeom>
          <a:solidFill>
            <a:srgbClr val="F9F9FF">
              <a:alpha val="95000"/>
            </a:srgbClr>
          </a:solidFill>
          <a:ln w="25399">
            <a:solidFill>
              <a:srgbClr val="B8BFDF"/>
            </a:solidFill>
            <a:prstDash val="solid"/>
          </a:ln>
        </p:spPr>
      </p:sp>
      <p:sp>
        <p:nvSpPr>
          <p:cNvPr id="10" name="Text 8"/>
          <p:cNvSpPr/>
          <p:nvPr/>
        </p:nvSpPr>
        <p:spPr>
          <a:xfrm>
            <a:off x="4561766" y="3389412"/>
            <a:ext cx="3068065"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Scenario 2</a:t>
            </a:r>
            <a:endParaRPr lang="en-US" sz="1850" dirty="0"/>
          </a:p>
        </p:txBody>
      </p:sp>
      <p:sp>
        <p:nvSpPr>
          <p:cNvPr id="11" name="Text 9"/>
          <p:cNvSpPr/>
          <p:nvPr/>
        </p:nvSpPr>
        <p:spPr>
          <a:xfrm>
            <a:off x="4561766" y="3798094"/>
            <a:ext cx="3068065"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Engagement scores declined, but the </a:t>
            </a:r>
            <a:pPr algn="l" indent="0" marL="0">
              <a:lnSpc>
                <a:spcPct val="133000"/>
              </a:lnSpc>
              <a:buNone/>
            </a:pPr>
            <a:r>
              <a:rPr lang="en-US" sz="1450" b="1" dirty="0">
                <a:solidFill>
                  <a:srgbClr val="404155"/>
                </a:solidFill>
                <a:latin typeface="Nobile Bold" pitchFamily="34" charset="0"/>
                <a:ea typeface="Nobile Bold" pitchFamily="34" charset="-122"/>
                <a:cs typeface="Nobile Bold" pitchFamily="34" charset="-120"/>
              </a:rPr>
              <a:t>root cause is unclear</a:t>
            </a:r>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a:t>
            </a:r>
            <a:endParaRPr lang="en-US" sz="1450" dirty="0"/>
          </a:p>
        </p:txBody>
      </p:sp>
      <p:sp>
        <p:nvSpPr>
          <p:cNvPr id="12" name="Shape 10"/>
          <p:cNvSpPr/>
          <p:nvPr/>
        </p:nvSpPr>
        <p:spPr>
          <a:xfrm>
            <a:off x="8033244" y="3175000"/>
            <a:ext cx="3496877" cy="1744762"/>
          </a:xfrm>
          <a:prstGeom prst="roundRect">
            <a:avLst>
              <a:gd name="adj" fmla="val 4550"/>
            </a:avLst>
          </a:prstGeom>
          <a:solidFill>
            <a:srgbClr val="F9F9FF">
              <a:alpha val="95000"/>
            </a:srgbClr>
          </a:solidFill>
          <a:ln w="25399">
            <a:solidFill>
              <a:srgbClr val="B8BFDF"/>
            </a:solidFill>
            <a:prstDash val="solid"/>
          </a:ln>
        </p:spPr>
      </p:sp>
      <p:sp>
        <p:nvSpPr>
          <p:cNvPr id="13" name="Text 11"/>
          <p:cNvSpPr/>
          <p:nvPr/>
        </p:nvSpPr>
        <p:spPr>
          <a:xfrm>
            <a:off x="8247650" y="3389412"/>
            <a:ext cx="3068065"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Scenario 3</a:t>
            </a:r>
            <a:endParaRPr lang="en-US" sz="1850" dirty="0"/>
          </a:p>
        </p:txBody>
      </p:sp>
      <p:sp>
        <p:nvSpPr>
          <p:cNvPr id="14" name="Text 12"/>
          <p:cNvSpPr/>
          <p:nvPr/>
        </p:nvSpPr>
        <p:spPr>
          <a:xfrm>
            <a:off x="8247650" y="3798094"/>
            <a:ext cx="3068065" cy="907256"/>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A </a:t>
            </a:r>
            <a:pPr algn="l" indent="0" marL="0">
              <a:lnSpc>
                <a:spcPct val="133000"/>
              </a:lnSpc>
              <a:buNone/>
            </a:pPr>
            <a:r>
              <a:rPr lang="en-US" sz="1450" b="1" dirty="0">
                <a:solidFill>
                  <a:srgbClr val="404155"/>
                </a:solidFill>
                <a:latin typeface="Nobile Bold" pitchFamily="34" charset="0"/>
                <a:ea typeface="Nobile Bold" pitchFamily="34" charset="-122"/>
                <a:cs typeface="Nobile Bold" pitchFamily="34" charset="-120"/>
              </a:rPr>
              <a:t>new hybrid-work policy</a:t>
            </a:r>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 launched last month and you need early feedback.</a:t>
            </a:r>
            <a:endParaRPr lang="en-US" sz="1450" dirty="0"/>
          </a:p>
        </p:txBody>
      </p:sp>
      <p:sp>
        <p:nvSpPr>
          <p:cNvPr id="15" name="Text 13"/>
          <p:cNvSpPr/>
          <p:nvPr/>
        </p:nvSpPr>
        <p:spPr>
          <a:xfrm>
            <a:off x="356682" y="5132388"/>
            <a:ext cx="11478330" cy="302419"/>
          </a:xfrm>
          <a:prstGeom prst="rect">
            <a:avLst/>
          </a:prstGeom>
          <a:noFill/>
          <a:ln/>
        </p:spPr>
        <p:txBody>
          <a:bodyPr wrap="none" lIns="0" tIns="0" rIns="0" bIns="0" rtlCol="0" anchor="t"/>
          <a:lstStyle/>
          <a:p>
            <a:pPr algn="ctr" indent="0" marL="0">
              <a:lnSpc>
                <a:spcPct val="133000"/>
              </a:lnSpc>
              <a:buNone/>
            </a:pPr>
            <a:r>
              <a:rPr lang="en-US" sz="1450" i="1" dirty="0">
                <a:solidFill>
                  <a:srgbClr val="404155"/>
                </a:solidFill>
                <a:latin typeface="Nobile" pitchFamily="34" charset="0"/>
                <a:ea typeface="Nobile" pitchFamily="34" charset="-122"/>
                <a:cs typeface="Nobile" pitchFamily="34" charset="-120"/>
              </a:rPr>
              <a:t>Discuss in the chat — answers on the next slide.</a:t>
            </a:r>
            <a:endParaRPr lang="en-US" sz="14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61475" y="1462980"/>
            <a:ext cx="10868745" cy="590649"/>
          </a:xfrm>
          <a:prstGeom prst="rect">
            <a:avLst/>
          </a:prstGeom>
          <a:noFill/>
          <a:ln/>
        </p:spPr>
        <p:txBody>
          <a:bodyPr wrap="none" lIns="0" tIns="0" rIns="0" bIns="0" rtlCol="0" anchor="t"/>
          <a:lstStyle/>
          <a:p>
            <a:pPr algn="l" indent="0" marL="0">
              <a:lnSpc>
                <a:spcPct val="104000"/>
              </a:lnSpc>
              <a:buNone/>
            </a:pPr>
            <a:r>
              <a:rPr lang="en-US" sz="3700" dirty="0">
                <a:solidFill>
                  <a:srgbClr val="1B1B27"/>
                </a:solidFill>
                <a:latin typeface="Corben" pitchFamily="34" charset="0"/>
                <a:ea typeface="Corben" pitchFamily="34" charset="-122"/>
                <a:cs typeface="Corben" pitchFamily="34" charset="-120"/>
              </a:rPr>
              <a:t>Answers: Matching Survey to Purpose</a:t>
            </a:r>
            <a:endParaRPr lang="en-US" sz="3700" dirty="0"/>
          </a:p>
        </p:txBody>
      </p:sp>
      <p:sp>
        <p:nvSpPr>
          <p:cNvPr id="3" name="Shape 1"/>
          <p:cNvSpPr/>
          <p:nvPr/>
        </p:nvSpPr>
        <p:spPr>
          <a:xfrm>
            <a:off x="661475" y="2431653"/>
            <a:ext cx="10868745" cy="1994793"/>
          </a:xfrm>
          <a:prstGeom prst="roundRect">
            <a:avLst>
              <a:gd name="adj" fmla="val 3980"/>
            </a:avLst>
          </a:prstGeom>
          <a:solidFill>
            <a:srgbClr val="D2D9F9"/>
          </a:solidFill>
          <a:ln w="6350">
            <a:solidFill>
              <a:srgbClr val="B8BFDF"/>
            </a:solidFill>
            <a:prstDash val="solid"/>
          </a:ln>
        </p:spPr>
      </p:sp>
      <p:sp>
        <p:nvSpPr>
          <p:cNvPr id="4" name="Shape 2"/>
          <p:cNvSpPr/>
          <p:nvPr/>
        </p:nvSpPr>
        <p:spPr>
          <a:xfrm>
            <a:off x="667825" y="2438003"/>
            <a:ext cx="3618616" cy="1982093"/>
          </a:xfrm>
          <a:custGeom>
            <a:avLst/>
            <a:gdLst/>
            <a:ahLst/>
            <a:cxnLst/>
            <a:rect l="l" t="t" r="r" b="b"/>
            <a:pathLst>
              <a:path w="3618616" h="1982093">
                <a:moveTo>
                  <a:pt x="66156" y="0"/>
                </a:moveTo>
                <a:lnTo>
                  <a:pt x="3618616" y="0"/>
                </a:lnTo>
                <a:lnTo>
                  <a:pt x="3618616" y="1982093"/>
                </a:lnTo>
                <a:lnTo>
                  <a:pt x="66156" y="1982093"/>
                </a:lnTo>
                <a:arcTo hR="66158" wR="66156" stAng="5400000" swAng="5400000"/>
                <a:lnTo>
                  <a:pt x="0" y="66158"/>
                </a:lnTo>
                <a:arcTo hR="66158" wR="66156" stAng="10800000" swAng="5400000"/>
                <a:close/>
              </a:path>
            </a:pathLst>
          </a:custGeom>
          <a:solidFill>
            <a:srgbClr val="D2D9F9"/>
          </a:solidFill>
          <a:ln/>
        </p:spPr>
      </p:sp>
      <p:sp>
        <p:nvSpPr>
          <p:cNvPr id="5" name="Text 3"/>
          <p:cNvSpPr/>
          <p:nvPr/>
        </p:nvSpPr>
        <p:spPr>
          <a:xfrm>
            <a:off x="856832" y="2627015"/>
            <a:ext cx="2957141" cy="590550"/>
          </a:xfrm>
          <a:prstGeom prst="rect">
            <a:avLst/>
          </a:prstGeom>
          <a:noFill/>
          <a:ln/>
        </p:spPr>
        <p:txBody>
          <a:bodyPr wrap="square" lIns="0" tIns="0" rIns="0" bIns="0" rtlCol="0" anchor="t">
            <a:normAutofit/>
          </a:bodyPr>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Quarterly culture indicator → eNPS</a:t>
            </a:r>
            <a:endParaRPr lang="en-US" sz="1850" dirty="0"/>
          </a:p>
        </p:txBody>
      </p:sp>
      <p:sp>
        <p:nvSpPr>
          <p:cNvPr id="6" name="Text 4"/>
          <p:cNvSpPr/>
          <p:nvPr/>
        </p:nvSpPr>
        <p:spPr>
          <a:xfrm>
            <a:off x="856832" y="3330972"/>
            <a:ext cx="2957141"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Fast, repeatable, and benchmarkable</a:t>
            </a:r>
            <a:endParaRPr lang="en-US" sz="1450" dirty="0"/>
          </a:p>
        </p:txBody>
      </p:sp>
      <p:sp>
        <p:nvSpPr>
          <p:cNvPr id="7" name="Shape 5"/>
          <p:cNvSpPr/>
          <p:nvPr/>
        </p:nvSpPr>
        <p:spPr>
          <a:xfrm>
            <a:off x="4286440" y="2438003"/>
            <a:ext cx="3618715" cy="1982093"/>
          </a:xfrm>
          <a:prstGeom prst="rect">
            <a:avLst/>
          </a:prstGeom>
          <a:solidFill>
            <a:srgbClr val="D2D9F9"/>
          </a:solidFill>
          <a:ln/>
        </p:spPr>
      </p:sp>
      <p:sp>
        <p:nvSpPr>
          <p:cNvPr id="8" name="Shape 6"/>
          <p:cNvSpPr/>
          <p:nvPr/>
        </p:nvSpPr>
        <p:spPr>
          <a:xfrm>
            <a:off x="4286440" y="2438003"/>
            <a:ext cx="25399" cy="1982093"/>
          </a:xfrm>
          <a:prstGeom prst="roundRect">
            <a:avLst>
              <a:gd name="adj" fmla="val 50001"/>
            </a:avLst>
          </a:prstGeom>
          <a:solidFill>
            <a:srgbClr val="B8BFDF"/>
          </a:solidFill>
          <a:ln/>
        </p:spPr>
      </p:sp>
      <p:sp>
        <p:nvSpPr>
          <p:cNvPr id="9" name="Text 7"/>
          <p:cNvSpPr/>
          <p:nvPr/>
        </p:nvSpPr>
        <p:spPr>
          <a:xfrm>
            <a:off x="4758908" y="2627015"/>
            <a:ext cx="2673779" cy="885825"/>
          </a:xfrm>
          <a:prstGeom prst="rect">
            <a:avLst/>
          </a:prstGeom>
          <a:noFill/>
          <a:ln/>
        </p:spPr>
        <p:txBody>
          <a:bodyPr wrap="square" lIns="0" tIns="0" rIns="0" bIns="0" rtlCol="0" anchor="t">
            <a:normAutofit/>
          </a:bodyPr>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Unclear engagement decline → Engagement Survey</a:t>
            </a:r>
            <a:endParaRPr lang="en-US" sz="1850" dirty="0"/>
          </a:p>
        </p:txBody>
      </p:sp>
      <p:sp>
        <p:nvSpPr>
          <p:cNvPr id="10" name="Text 8"/>
          <p:cNvSpPr/>
          <p:nvPr/>
        </p:nvSpPr>
        <p:spPr>
          <a:xfrm>
            <a:off x="4758908" y="3626247"/>
            <a:ext cx="2673779"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Diagnose across all key drivers to find the root cause</a:t>
            </a:r>
            <a:endParaRPr lang="en-US" sz="1450" dirty="0"/>
          </a:p>
        </p:txBody>
      </p:sp>
      <p:sp>
        <p:nvSpPr>
          <p:cNvPr id="11" name="Shape 9"/>
          <p:cNvSpPr/>
          <p:nvPr/>
        </p:nvSpPr>
        <p:spPr>
          <a:xfrm>
            <a:off x="7905155" y="2438003"/>
            <a:ext cx="3618715" cy="1982093"/>
          </a:xfrm>
          <a:custGeom>
            <a:avLst/>
            <a:gdLst/>
            <a:ahLst/>
            <a:cxnLst/>
            <a:rect l="l" t="t" r="r" b="b"/>
            <a:pathLst>
              <a:path w="3618715" h="1982093">
                <a:moveTo>
                  <a:pt x="0" y="0"/>
                </a:moveTo>
                <a:lnTo>
                  <a:pt x="3552558" y="0"/>
                </a:lnTo>
                <a:arcTo hR="66158" wR="66156" stAng="16200000" swAng="5400000"/>
                <a:lnTo>
                  <a:pt x="3618715" y="1915935"/>
                </a:lnTo>
                <a:arcTo hR="66158" wR="66156" stAng="0" swAng="5400000"/>
                <a:lnTo>
                  <a:pt x="0" y="1982093"/>
                </a:lnTo>
                <a:lnTo>
                  <a:pt x="0" y="0"/>
                </a:lnTo>
                <a:close/>
              </a:path>
            </a:pathLst>
          </a:custGeom>
          <a:solidFill>
            <a:srgbClr val="D2D9F9"/>
          </a:solidFill>
          <a:ln/>
        </p:spPr>
      </p:sp>
      <p:sp>
        <p:nvSpPr>
          <p:cNvPr id="12" name="Shape 10"/>
          <p:cNvSpPr/>
          <p:nvPr/>
        </p:nvSpPr>
        <p:spPr>
          <a:xfrm>
            <a:off x="7905155" y="2438003"/>
            <a:ext cx="25399" cy="1982093"/>
          </a:xfrm>
          <a:prstGeom prst="roundRect">
            <a:avLst>
              <a:gd name="adj" fmla="val 50001"/>
            </a:avLst>
          </a:prstGeom>
          <a:solidFill>
            <a:srgbClr val="B8BFDF"/>
          </a:solidFill>
          <a:ln/>
        </p:spPr>
      </p:sp>
      <p:sp>
        <p:nvSpPr>
          <p:cNvPr id="13" name="Text 11"/>
          <p:cNvSpPr/>
          <p:nvPr/>
        </p:nvSpPr>
        <p:spPr>
          <a:xfrm>
            <a:off x="8377623" y="2627015"/>
            <a:ext cx="2957240" cy="590550"/>
          </a:xfrm>
          <a:prstGeom prst="rect">
            <a:avLst/>
          </a:prstGeom>
          <a:noFill/>
          <a:ln/>
        </p:spPr>
        <p:txBody>
          <a:bodyPr wrap="square" lIns="0" tIns="0" rIns="0" bIns="0" rtlCol="0" anchor="t">
            <a:normAutofit/>
          </a:bodyPr>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Recent policy experience → Custom Pulse</a:t>
            </a:r>
            <a:endParaRPr lang="en-US" sz="1850" dirty="0"/>
          </a:p>
        </p:txBody>
      </p:sp>
      <p:sp>
        <p:nvSpPr>
          <p:cNvPr id="14" name="Text 12"/>
          <p:cNvSpPr/>
          <p:nvPr/>
        </p:nvSpPr>
        <p:spPr>
          <a:xfrm>
            <a:off x="8377623" y="3330972"/>
            <a:ext cx="2957240"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Targeted, timely, and tied directly to a decision</a:t>
            </a:r>
            <a:endParaRPr lang="en-US" sz="1450" dirty="0"/>
          </a:p>
        </p:txBody>
      </p:sp>
      <p:sp>
        <p:nvSpPr>
          <p:cNvPr id="15" name="Shape 13"/>
          <p:cNvSpPr/>
          <p:nvPr/>
        </p:nvSpPr>
        <p:spPr>
          <a:xfrm>
            <a:off x="661475" y="4639072"/>
            <a:ext cx="10868745" cy="755948"/>
          </a:xfrm>
          <a:prstGeom prst="roundRect">
            <a:avLst>
              <a:gd name="adj" fmla="val 10502"/>
            </a:avLst>
          </a:prstGeom>
          <a:solidFill>
            <a:srgbClr val="D2D9F9"/>
          </a:solidFill>
          <a:ln/>
        </p:spPr>
      </p:sp>
      <p:pic>
        <p:nvPicPr>
          <p:cNvPr id="16" name="Image 0" descr="preencoded.png">    </p:cNvPr>
          <p:cNvPicPr>
            <a:picLocks noChangeAspect="1"/>
          </p:cNvPicPr>
          <p:nvPr/>
        </p:nvPicPr>
        <p:blipFill>
          <a:blip r:embed="rId1"/>
          <a:stretch>
            <a:fillRect/>
          </a:stretch>
        </p:blipFill>
        <p:spPr>
          <a:xfrm>
            <a:off x="850482" y="4906764"/>
            <a:ext cx="236234" cy="189012"/>
          </a:xfrm>
          <a:prstGeom prst="rect">
            <a:avLst/>
          </a:prstGeom>
        </p:spPr>
      </p:pic>
      <p:sp>
        <p:nvSpPr>
          <p:cNvPr id="17" name="Text 14"/>
          <p:cNvSpPr/>
          <p:nvPr/>
        </p:nvSpPr>
        <p:spPr>
          <a:xfrm>
            <a:off x="1275723" y="4875312"/>
            <a:ext cx="10675075" cy="302419"/>
          </a:xfrm>
          <a:prstGeom prst="rect">
            <a:avLst/>
          </a:prstGeom>
          <a:noFill/>
          <a:ln/>
        </p:spPr>
        <p:txBody>
          <a:bodyPr wrap="none" lIns="0" tIns="0" rIns="0" bIns="0" rtlCol="0" anchor="t"/>
          <a:lstStyle/>
          <a:p>
            <a:pPr algn="l" indent="0" marL="0">
              <a:lnSpc>
                <a:spcPct val="133000"/>
              </a:lnSpc>
              <a:buNone/>
            </a:pPr>
            <a:r>
              <a:rPr lang="en-US" sz="1450" dirty="0">
                <a:solidFill>
                  <a:srgbClr val="000000"/>
                </a:solidFill>
                <a:latin typeface="Nobile" pitchFamily="34" charset="0"/>
                <a:ea typeface="Nobile" pitchFamily="34" charset="-122"/>
                <a:cs typeface="Nobile" pitchFamily="34" charset="-120"/>
              </a:rPr>
              <a:t>Use the </a:t>
            </a:r>
            <a:pPr algn="l" indent="0" marL="0">
              <a:lnSpc>
                <a:spcPct val="133000"/>
              </a:lnSpc>
              <a:buNone/>
            </a:pPr>
            <a:r>
              <a:rPr lang="en-US" sz="1450" b="1" dirty="0">
                <a:solidFill>
                  <a:srgbClr val="000000"/>
                </a:solidFill>
                <a:latin typeface="Nobile Bold" pitchFamily="34" charset="0"/>
                <a:ea typeface="Nobile Bold" pitchFamily="34" charset="-122"/>
                <a:cs typeface="Nobile Bold" pitchFamily="34" charset="-120"/>
              </a:rPr>
              <a:t>lightest survey</a:t>
            </a:r>
            <a:pPr algn="l" indent="0" marL="0">
              <a:lnSpc>
                <a:spcPct val="133000"/>
              </a:lnSpc>
              <a:buNone/>
            </a:pPr>
            <a:r>
              <a:rPr lang="en-US" sz="1450" dirty="0">
                <a:solidFill>
                  <a:srgbClr val="000000"/>
                </a:solidFill>
                <a:latin typeface="Nobile" pitchFamily="34" charset="0"/>
                <a:ea typeface="Nobile" pitchFamily="34" charset="-122"/>
                <a:cs typeface="Nobile" pitchFamily="34" charset="-120"/>
              </a:rPr>
              <a:t> that can produce credible information for the decision at hand.</a:t>
            </a:r>
            <a:endParaRPr lang="en-US" sz="1450" dirty="0"/>
          </a:p>
        </p:txBody>
      </p:sp>
      <p:sp>
        <p:nvSpPr>
          <p:cNvPr id="18" name="Shape 15"/>
          <p:cNvSpPr/>
          <p:nvPr/>
        </p:nvSpPr>
        <p:spPr>
          <a:xfrm>
            <a:off x="4050206" y="3192760"/>
            <a:ext cx="472468" cy="472480"/>
          </a:xfrm>
          <a:prstGeom prst="roundRect">
            <a:avLst>
              <a:gd name="adj" fmla="val 16803"/>
            </a:avLst>
          </a:prstGeom>
          <a:solidFill>
            <a:srgbClr val="F9F9FF">
              <a:alpha val="95000"/>
            </a:srgbClr>
          </a:solidFill>
          <a:ln w="25399">
            <a:solidFill>
              <a:srgbClr val="B8BFDF"/>
            </a:solidFill>
            <a:prstDash val="solid"/>
          </a:ln>
        </p:spPr>
      </p:sp>
      <p:pic>
        <p:nvPicPr>
          <p:cNvPr id="19"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68274" y="3310830"/>
            <a:ext cx="236234" cy="236240"/>
          </a:xfrm>
          <a:prstGeom prst="rect">
            <a:avLst/>
          </a:prstGeom>
        </p:spPr>
      </p:pic>
      <p:sp>
        <p:nvSpPr>
          <p:cNvPr id="20" name="Shape 16"/>
          <p:cNvSpPr/>
          <p:nvPr/>
        </p:nvSpPr>
        <p:spPr>
          <a:xfrm>
            <a:off x="7668921" y="3192760"/>
            <a:ext cx="472468" cy="472480"/>
          </a:xfrm>
          <a:prstGeom prst="roundRect">
            <a:avLst>
              <a:gd name="adj" fmla="val 16803"/>
            </a:avLst>
          </a:prstGeom>
          <a:solidFill>
            <a:srgbClr val="F9F9FF">
              <a:alpha val="95000"/>
            </a:srgbClr>
          </a:solidFill>
          <a:ln w="25399">
            <a:solidFill>
              <a:srgbClr val="B8BFDF"/>
            </a:solidFill>
            <a:prstDash val="solid"/>
          </a:ln>
        </p:spPr>
      </p:sp>
      <p:pic>
        <p:nvPicPr>
          <p:cNvPr id="21"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86989" y="3310830"/>
            <a:ext cx="236234" cy="23624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61475" y="867966"/>
            <a:ext cx="10868745" cy="590649"/>
          </a:xfrm>
          <a:prstGeom prst="rect">
            <a:avLst/>
          </a:prstGeom>
          <a:noFill/>
          <a:ln/>
        </p:spPr>
        <p:txBody>
          <a:bodyPr wrap="none" lIns="0" tIns="0" rIns="0" bIns="0" rtlCol="0" anchor="t"/>
          <a:lstStyle/>
          <a:p>
            <a:pPr algn="l" indent="0" marL="0">
              <a:lnSpc>
                <a:spcPct val="104000"/>
              </a:lnSpc>
              <a:buNone/>
            </a:pPr>
            <a:r>
              <a:rPr lang="en-US" sz="3700" dirty="0">
                <a:solidFill>
                  <a:srgbClr val="1B1B27"/>
                </a:solidFill>
                <a:latin typeface="Corben" pitchFamily="34" charset="0"/>
                <a:ea typeface="Corben" pitchFamily="34" charset="-122"/>
                <a:cs typeface="Corben" pitchFamily="34" charset="-120"/>
              </a:rPr>
              <a:t>Survey Makeover: Before</a:t>
            </a:r>
            <a:endParaRPr lang="en-US" sz="3700" dirty="0"/>
          </a:p>
        </p:txBody>
      </p:sp>
      <p:pic>
        <p:nvPicPr>
          <p:cNvPr id="3"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1954709"/>
            <a:ext cx="2507394" cy="1820366"/>
          </a:xfrm>
          <a:prstGeom prst="rect">
            <a:avLst/>
          </a:prstGeom>
        </p:spPr>
      </p:pic>
      <p:sp>
        <p:nvSpPr>
          <p:cNvPr id="4" name="Text 1"/>
          <p:cNvSpPr/>
          <p:nvPr/>
        </p:nvSpPr>
        <p:spPr>
          <a:xfrm>
            <a:off x="977479" y="2169120"/>
            <a:ext cx="1976983"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15 Questions</a:t>
            </a:r>
            <a:endParaRPr lang="en-US" sz="1850" dirty="0"/>
          </a:p>
        </p:txBody>
      </p:sp>
      <p:sp>
        <p:nvSpPr>
          <p:cNvPr id="5" name="Text 2"/>
          <p:cNvSpPr/>
          <p:nvPr/>
        </p:nvSpPr>
        <p:spPr>
          <a:xfrm>
            <a:off x="977479" y="2653407"/>
            <a:ext cx="1976983"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Broad, overlapping, and unfocused</a:t>
            </a:r>
            <a:endParaRPr lang="en-US" sz="1450" dirty="0"/>
          </a:p>
        </p:txBody>
      </p:sp>
      <p:pic>
        <p:nvPicPr>
          <p:cNvPr id="6"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57875" y="1954709"/>
            <a:ext cx="2507394" cy="1820366"/>
          </a:xfrm>
          <a:prstGeom prst="rect">
            <a:avLst/>
          </a:prstGeom>
        </p:spPr>
      </p:pic>
      <p:sp>
        <p:nvSpPr>
          <p:cNvPr id="7" name="Text 3"/>
          <p:cNvSpPr/>
          <p:nvPr/>
        </p:nvSpPr>
        <p:spPr>
          <a:xfrm>
            <a:off x="3673879" y="2169120"/>
            <a:ext cx="1976983"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Company-Wide</a:t>
            </a:r>
            <a:endParaRPr lang="en-US" sz="1850" dirty="0"/>
          </a:p>
        </p:txBody>
      </p:sp>
      <p:sp>
        <p:nvSpPr>
          <p:cNvPr id="8" name="Text 4"/>
          <p:cNvSpPr/>
          <p:nvPr/>
        </p:nvSpPr>
        <p:spPr>
          <a:xfrm>
            <a:off x="3673879" y="2653407"/>
            <a:ext cx="1976983" cy="907256"/>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Sent to everyone regardless of relevance</a:t>
            </a:r>
            <a:endParaRPr lang="en-US" sz="1450" dirty="0"/>
          </a:p>
        </p:txBody>
      </p:sp>
      <p:pic>
        <p:nvPicPr>
          <p:cNvPr id="9"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1475" y="3964087"/>
            <a:ext cx="2507394" cy="1813223"/>
          </a:xfrm>
          <a:prstGeom prst="rect">
            <a:avLst/>
          </a:prstGeom>
        </p:spPr>
      </p:pic>
      <p:sp>
        <p:nvSpPr>
          <p:cNvPr id="10" name="Text 5"/>
          <p:cNvSpPr/>
          <p:nvPr/>
        </p:nvSpPr>
        <p:spPr>
          <a:xfrm>
            <a:off x="977479" y="4178498"/>
            <a:ext cx="1976983" cy="590550"/>
          </a:xfrm>
          <a:prstGeom prst="rect">
            <a:avLst/>
          </a:prstGeom>
          <a:noFill/>
          <a:ln/>
        </p:spPr>
        <p:txBody>
          <a:bodyPr wrap="square" lIns="0" tIns="0" rIns="0" bIns="0" rtlCol="0" anchor="t">
            <a:normAutofit/>
          </a:bodyPr>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No Named Decision</a:t>
            </a:r>
            <a:endParaRPr lang="en-US" sz="1850" dirty="0"/>
          </a:p>
        </p:txBody>
      </p:sp>
      <p:sp>
        <p:nvSpPr>
          <p:cNvPr id="11" name="Text 6"/>
          <p:cNvSpPr/>
          <p:nvPr/>
        </p:nvSpPr>
        <p:spPr>
          <a:xfrm>
            <a:off x="977479" y="4958060"/>
            <a:ext cx="1976983"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No clear reason for asking</a:t>
            </a:r>
            <a:endParaRPr lang="en-US" sz="1450" dirty="0"/>
          </a:p>
        </p:txBody>
      </p:sp>
      <p:pic>
        <p:nvPicPr>
          <p:cNvPr id="12"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57875" y="3964087"/>
            <a:ext cx="2507394" cy="1813223"/>
          </a:xfrm>
          <a:prstGeom prst="rect">
            <a:avLst/>
          </a:prstGeom>
        </p:spPr>
      </p:pic>
      <p:sp>
        <p:nvSpPr>
          <p:cNvPr id="13" name="Text 7"/>
          <p:cNvSpPr/>
          <p:nvPr/>
        </p:nvSpPr>
        <p:spPr>
          <a:xfrm>
            <a:off x="3673879" y="4178498"/>
            <a:ext cx="1976983" cy="590550"/>
          </a:xfrm>
          <a:prstGeom prst="rect">
            <a:avLst/>
          </a:prstGeom>
          <a:noFill/>
          <a:ln/>
        </p:spPr>
        <p:txBody>
          <a:bodyPr wrap="square" lIns="0" tIns="0" rIns="0" bIns="0" rtlCol="0" anchor="t">
            <a:normAutofit/>
          </a:bodyPr>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No Response Owner</a:t>
            </a:r>
            <a:endParaRPr lang="en-US" sz="1850" dirty="0"/>
          </a:p>
        </p:txBody>
      </p:sp>
      <p:sp>
        <p:nvSpPr>
          <p:cNvPr id="14" name="Text 8"/>
          <p:cNvSpPr/>
          <p:nvPr/>
        </p:nvSpPr>
        <p:spPr>
          <a:xfrm>
            <a:off x="3673879" y="4958060"/>
            <a:ext cx="1976983"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Nobody committed to acting on results</a:t>
            </a:r>
            <a:endParaRPr lang="en-US" sz="1450" dirty="0"/>
          </a:p>
        </p:txBody>
      </p:sp>
      <p:sp>
        <p:nvSpPr>
          <p:cNvPr id="15" name="Text 9"/>
          <p:cNvSpPr/>
          <p:nvPr/>
        </p:nvSpPr>
        <p:spPr>
          <a:xfrm>
            <a:off x="6332776" y="1931095"/>
            <a:ext cx="5203794" cy="295275"/>
          </a:xfrm>
          <a:prstGeom prst="rect">
            <a:avLst/>
          </a:prstGeom>
          <a:noFill/>
          <a:ln/>
        </p:spPr>
        <p:txBody>
          <a:bodyPr wrap="none" lIns="0" tIns="0" rIns="0" bIns="0" rtlCol="0" anchor="t"/>
          <a:lstStyle/>
          <a:p>
            <a:pPr algn="l" indent="0" marL="0">
              <a:lnSpc>
                <a:spcPct val="104000"/>
              </a:lnSpc>
              <a:buNone/>
            </a:pPr>
            <a:r>
              <a:rPr lang="en-US" sz="1850" dirty="0">
                <a:solidFill>
                  <a:srgbClr val="1B1B27"/>
                </a:solidFill>
                <a:latin typeface="Corben" pitchFamily="34" charset="0"/>
                <a:ea typeface="Corben" pitchFamily="34" charset="-122"/>
                <a:cs typeface="Corben" pitchFamily="34" charset="-120"/>
              </a:rPr>
              <a:t>The Result</a:t>
            </a:r>
            <a:endParaRPr lang="en-US" sz="1850" dirty="0"/>
          </a:p>
        </p:txBody>
      </p:sp>
      <p:sp>
        <p:nvSpPr>
          <p:cNvPr id="16" name="Text 10"/>
          <p:cNvSpPr/>
          <p:nvPr/>
        </p:nvSpPr>
        <p:spPr>
          <a:xfrm>
            <a:off x="6332776" y="2415381"/>
            <a:ext cx="5203794" cy="907256"/>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More data lands on someone's desk — but priorities remain unclear, employees bear a heavier burden, and the survey quietly erodes trust.</a:t>
            </a:r>
            <a:endParaRPr lang="en-US" sz="1450" dirty="0"/>
          </a:p>
        </p:txBody>
      </p:sp>
      <p:sp>
        <p:nvSpPr>
          <p:cNvPr id="17" name="Shape 11"/>
          <p:cNvSpPr/>
          <p:nvPr/>
        </p:nvSpPr>
        <p:spPr>
          <a:xfrm>
            <a:off x="6332776" y="3535263"/>
            <a:ext cx="5203794" cy="736997"/>
          </a:xfrm>
          <a:prstGeom prst="roundRect">
            <a:avLst>
              <a:gd name="adj" fmla="val 10772"/>
            </a:avLst>
          </a:prstGeom>
          <a:solidFill>
            <a:srgbClr val="FFB3B4"/>
          </a:solidFill>
          <a:ln/>
        </p:spPr>
      </p:sp>
      <p:pic>
        <p:nvPicPr>
          <p:cNvPr id="18" name="Image 4" descr="preencoded.png">    </p:cNvPr>
          <p:cNvPicPr>
            <a:picLocks noChangeAspect="1"/>
          </p:cNvPicPr>
          <p:nvPr/>
        </p:nvPicPr>
        <p:blipFill>
          <a:blip r:embed="rId9"/>
          <a:stretch>
            <a:fillRect/>
          </a:stretch>
        </p:blipFill>
        <p:spPr>
          <a:xfrm>
            <a:off x="6521783" y="3809305"/>
            <a:ext cx="236234" cy="189012"/>
          </a:xfrm>
          <a:prstGeom prst="rect">
            <a:avLst/>
          </a:prstGeom>
        </p:spPr>
      </p:pic>
      <p:sp>
        <p:nvSpPr>
          <p:cNvPr id="19" name="Text 12"/>
          <p:cNvSpPr/>
          <p:nvPr/>
        </p:nvSpPr>
        <p:spPr>
          <a:xfrm>
            <a:off x="6947024" y="3752552"/>
            <a:ext cx="5010124" cy="302419"/>
          </a:xfrm>
          <a:prstGeom prst="rect">
            <a:avLst/>
          </a:prstGeom>
          <a:noFill/>
          <a:ln/>
        </p:spPr>
        <p:txBody>
          <a:bodyPr wrap="none" lIns="0" tIns="0" rIns="0" bIns="0" rtlCol="0" anchor="t"/>
          <a:lstStyle/>
          <a:p>
            <a:pPr algn="l" indent="0" marL="0">
              <a:lnSpc>
                <a:spcPct val="133000"/>
              </a:lnSpc>
              <a:buNone/>
            </a:pPr>
            <a:r>
              <a:rPr lang="en-US" sz="1450" dirty="0">
                <a:solidFill>
                  <a:srgbClr val="000000"/>
                </a:solidFill>
                <a:latin typeface="Nobile" pitchFamily="34" charset="0"/>
                <a:ea typeface="Nobile" pitchFamily="34" charset="-122"/>
                <a:cs typeface="Nobile" pitchFamily="34" charset="-120"/>
              </a:rPr>
              <a:t>More data without a decision plan is just noise.</a:t>
            </a:r>
            <a:endParaRPr lang="en-US" sz="14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61475" y="672902"/>
            <a:ext cx="10868745" cy="590649"/>
          </a:xfrm>
          <a:prstGeom prst="rect">
            <a:avLst/>
          </a:prstGeom>
          <a:noFill/>
          <a:ln/>
        </p:spPr>
        <p:txBody>
          <a:bodyPr wrap="none" lIns="0" tIns="0" rIns="0" bIns="0" rtlCol="0" anchor="t"/>
          <a:lstStyle/>
          <a:p>
            <a:pPr algn="l" indent="0" marL="0">
              <a:lnSpc>
                <a:spcPct val="104000"/>
              </a:lnSpc>
              <a:buNone/>
            </a:pPr>
            <a:r>
              <a:rPr lang="en-US" sz="3700" dirty="0">
                <a:solidFill>
                  <a:srgbClr val="1B1B27"/>
                </a:solidFill>
                <a:latin typeface="Corben" pitchFamily="34" charset="0"/>
                <a:ea typeface="Corben" pitchFamily="34" charset="-122"/>
                <a:cs typeface="Corben" pitchFamily="34" charset="-120"/>
              </a:rPr>
              <a:t>Survey Makeover: After</a:t>
            </a:r>
            <a:endParaRPr lang="en-US" sz="3700" dirty="0"/>
          </a:p>
        </p:txBody>
      </p:sp>
      <p:sp>
        <p:nvSpPr>
          <p:cNvPr id="3" name="Shape 1"/>
          <p:cNvSpPr/>
          <p:nvPr/>
        </p:nvSpPr>
        <p:spPr>
          <a:xfrm>
            <a:off x="661475" y="1759645"/>
            <a:ext cx="2507394" cy="1479848"/>
          </a:xfrm>
          <a:prstGeom prst="roundRect">
            <a:avLst>
              <a:gd name="adj" fmla="val 5365"/>
            </a:avLst>
          </a:prstGeom>
          <a:solidFill>
            <a:srgbClr val="D2D9F9"/>
          </a:solidFill>
          <a:ln w="6350">
            <a:solidFill>
              <a:srgbClr val="B8BFDF"/>
            </a:solidFill>
            <a:prstDash val="solid"/>
          </a:ln>
        </p:spPr>
      </p:sp>
      <p:sp>
        <p:nvSpPr>
          <p:cNvPr id="4" name="Text 2"/>
          <p:cNvSpPr/>
          <p:nvPr/>
        </p:nvSpPr>
        <p:spPr>
          <a:xfrm>
            <a:off x="856832" y="1955006"/>
            <a:ext cx="2116680"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Audience</a:t>
            </a:r>
            <a:endParaRPr lang="en-US" sz="1850" dirty="0"/>
          </a:p>
        </p:txBody>
      </p:sp>
      <p:sp>
        <p:nvSpPr>
          <p:cNvPr id="5" name="Text 3"/>
          <p:cNvSpPr/>
          <p:nvPr/>
        </p:nvSpPr>
        <p:spPr>
          <a:xfrm>
            <a:off x="856832" y="2439293"/>
            <a:ext cx="2116680"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Employees affected by the policy only</a:t>
            </a:r>
            <a:endParaRPr lang="en-US" sz="1450" dirty="0"/>
          </a:p>
        </p:txBody>
      </p:sp>
      <p:sp>
        <p:nvSpPr>
          <p:cNvPr id="6" name="Shape 4"/>
          <p:cNvSpPr/>
          <p:nvPr/>
        </p:nvSpPr>
        <p:spPr>
          <a:xfrm>
            <a:off x="3357875" y="1759645"/>
            <a:ext cx="2507394" cy="1479848"/>
          </a:xfrm>
          <a:prstGeom prst="roundRect">
            <a:avLst>
              <a:gd name="adj" fmla="val 5365"/>
            </a:avLst>
          </a:prstGeom>
          <a:solidFill>
            <a:srgbClr val="D2D9F9"/>
          </a:solidFill>
          <a:ln w="6350">
            <a:solidFill>
              <a:srgbClr val="B8BFDF"/>
            </a:solidFill>
            <a:prstDash val="solid"/>
          </a:ln>
        </p:spPr>
      </p:sp>
      <p:sp>
        <p:nvSpPr>
          <p:cNvPr id="7" name="Text 5"/>
          <p:cNvSpPr/>
          <p:nvPr/>
        </p:nvSpPr>
        <p:spPr>
          <a:xfrm>
            <a:off x="3553232" y="1955006"/>
            <a:ext cx="2116680"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Purpose</a:t>
            </a:r>
            <a:endParaRPr lang="en-US" sz="1850" dirty="0"/>
          </a:p>
        </p:txBody>
      </p:sp>
      <p:sp>
        <p:nvSpPr>
          <p:cNvPr id="8" name="Text 6"/>
          <p:cNvSpPr/>
          <p:nvPr/>
        </p:nvSpPr>
        <p:spPr>
          <a:xfrm>
            <a:off x="3553232" y="2439293"/>
            <a:ext cx="2116680"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Decide what to adjust before phase two</a:t>
            </a:r>
            <a:endParaRPr lang="en-US" sz="1450" dirty="0"/>
          </a:p>
        </p:txBody>
      </p:sp>
      <p:sp>
        <p:nvSpPr>
          <p:cNvPr id="9" name="Shape 7"/>
          <p:cNvSpPr/>
          <p:nvPr/>
        </p:nvSpPr>
        <p:spPr>
          <a:xfrm>
            <a:off x="661475" y="3428504"/>
            <a:ext cx="2507394" cy="1177429"/>
          </a:xfrm>
          <a:prstGeom prst="roundRect">
            <a:avLst>
              <a:gd name="adj" fmla="val 6742"/>
            </a:avLst>
          </a:prstGeom>
          <a:solidFill>
            <a:srgbClr val="D2D9F9"/>
          </a:solidFill>
          <a:ln w="6350">
            <a:solidFill>
              <a:srgbClr val="B8BFDF"/>
            </a:solidFill>
            <a:prstDash val="solid"/>
          </a:ln>
        </p:spPr>
      </p:sp>
      <p:sp>
        <p:nvSpPr>
          <p:cNvPr id="10" name="Text 8"/>
          <p:cNvSpPr/>
          <p:nvPr/>
        </p:nvSpPr>
        <p:spPr>
          <a:xfrm>
            <a:off x="856832" y="3623866"/>
            <a:ext cx="2116680"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Length</a:t>
            </a:r>
            <a:endParaRPr lang="en-US" sz="1850" dirty="0"/>
          </a:p>
        </p:txBody>
      </p:sp>
      <p:sp>
        <p:nvSpPr>
          <p:cNvPr id="11" name="Text 9"/>
          <p:cNvSpPr/>
          <p:nvPr/>
        </p:nvSpPr>
        <p:spPr>
          <a:xfrm>
            <a:off x="856832" y="4108152"/>
            <a:ext cx="2116680" cy="302419"/>
          </a:xfrm>
          <a:prstGeom prst="rect">
            <a:avLst/>
          </a:prstGeom>
          <a:noFill/>
          <a:ln/>
        </p:spPr>
        <p:txBody>
          <a:bodyPr wrap="none" lIns="0" tIns="0" rIns="0" bIns="0" rtlCol="0" anchor="t"/>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Four focused questions</a:t>
            </a:r>
            <a:endParaRPr lang="en-US" sz="1450" dirty="0"/>
          </a:p>
        </p:txBody>
      </p:sp>
      <p:sp>
        <p:nvSpPr>
          <p:cNvPr id="12" name="Shape 10"/>
          <p:cNvSpPr/>
          <p:nvPr/>
        </p:nvSpPr>
        <p:spPr>
          <a:xfrm>
            <a:off x="3357875" y="3428504"/>
            <a:ext cx="2507394" cy="1177429"/>
          </a:xfrm>
          <a:prstGeom prst="roundRect">
            <a:avLst>
              <a:gd name="adj" fmla="val 6742"/>
            </a:avLst>
          </a:prstGeom>
          <a:solidFill>
            <a:srgbClr val="D2D9F9"/>
          </a:solidFill>
          <a:ln w="6350">
            <a:solidFill>
              <a:srgbClr val="B8BFDF"/>
            </a:solidFill>
            <a:prstDash val="solid"/>
          </a:ln>
        </p:spPr>
      </p:sp>
      <p:sp>
        <p:nvSpPr>
          <p:cNvPr id="13" name="Text 11"/>
          <p:cNvSpPr/>
          <p:nvPr/>
        </p:nvSpPr>
        <p:spPr>
          <a:xfrm>
            <a:off x="3553232" y="3623866"/>
            <a:ext cx="2116680"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Owner</a:t>
            </a:r>
            <a:endParaRPr lang="en-US" sz="1850" dirty="0"/>
          </a:p>
        </p:txBody>
      </p:sp>
      <p:sp>
        <p:nvSpPr>
          <p:cNvPr id="14" name="Text 12"/>
          <p:cNvSpPr/>
          <p:nvPr/>
        </p:nvSpPr>
        <p:spPr>
          <a:xfrm>
            <a:off x="3553232" y="4108152"/>
            <a:ext cx="2116680" cy="302419"/>
          </a:xfrm>
          <a:prstGeom prst="rect">
            <a:avLst/>
          </a:prstGeom>
          <a:noFill/>
          <a:ln/>
        </p:spPr>
        <p:txBody>
          <a:bodyPr wrap="none" lIns="0" tIns="0" rIns="0" bIns="0" rtlCol="0" anchor="t"/>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VP of People</a:t>
            </a:r>
            <a:endParaRPr lang="en-US" sz="1450" dirty="0"/>
          </a:p>
        </p:txBody>
      </p:sp>
      <p:sp>
        <p:nvSpPr>
          <p:cNvPr id="15" name="Shape 13"/>
          <p:cNvSpPr/>
          <p:nvPr/>
        </p:nvSpPr>
        <p:spPr>
          <a:xfrm>
            <a:off x="661475" y="4794945"/>
            <a:ext cx="5203794" cy="1177429"/>
          </a:xfrm>
          <a:prstGeom prst="roundRect">
            <a:avLst>
              <a:gd name="adj" fmla="val 6742"/>
            </a:avLst>
          </a:prstGeom>
          <a:solidFill>
            <a:srgbClr val="D2D9F9"/>
          </a:solidFill>
          <a:ln w="6350">
            <a:solidFill>
              <a:srgbClr val="B8BFDF"/>
            </a:solidFill>
            <a:prstDash val="solid"/>
          </a:ln>
        </p:spPr>
      </p:sp>
      <p:sp>
        <p:nvSpPr>
          <p:cNvPr id="16" name="Text 14"/>
          <p:cNvSpPr/>
          <p:nvPr/>
        </p:nvSpPr>
        <p:spPr>
          <a:xfrm>
            <a:off x="856832" y="4990306"/>
            <a:ext cx="4813080"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Response</a:t>
            </a:r>
            <a:endParaRPr lang="en-US" sz="1850" dirty="0"/>
          </a:p>
        </p:txBody>
      </p:sp>
      <p:sp>
        <p:nvSpPr>
          <p:cNvPr id="17" name="Text 15"/>
          <p:cNvSpPr/>
          <p:nvPr/>
        </p:nvSpPr>
        <p:spPr>
          <a:xfrm>
            <a:off x="856832" y="5474593"/>
            <a:ext cx="4813080" cy="302419"/>
          </a:xfrm>
          <a:prstGeom prst="rect">
            <a:avLst/>
          </a:prstGeom>
          <a:noFill/>
          <a:ln/>
        </p:spPr>
        <p:txBody>
          <a:bodyPr wrap="none" lIns="0" tIns="0" rIns="0" bIns="0" rtlCol="0" anchor="t"/>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Themes and next step within seven days</a:t>
            </a:r>
            <a:endParaRPr lang="en-US" sz="1450" dirty="0"/>
          </a:p>
        </p:txBody>
      </p:sp>
      <p:sp>
        <p:nvSpPr>
          <p:cNvPr id="18" name="Text 16"/>
          <p:cNvSpPr/>
          <p:nvPr/>
        </p:nvSpPr>
        <p:spPr>
          <a:xfrm>
            <a:off x="6332776" y="1736030"/>
            <a:ext cx="5203794" cy="295275"/>
          </a:xfrm>
          <a:prstGeom prst="rect">
            <a:avLst/>
          </a:prstGeom>
          <a:noFill/>
          <a:ln/>
        </p:spPr>
        <p:txBody>
          <a:bodyPr wrap="none" lIns="0" tIns="0" rIns="0" bIns="0" rtlCol="0" anchor="t"/>
          <a:lstStyle/>
          <a:p>
            <a:pPr algn="l" indent="0" marL="0">
              <a:lnSpc>
                <a:spcPct val="104000"/>
              </a:lnSpc>
              <a:buNone/>
            </a:pPr>
            <a:r>
              <a:rPr lang="en-US" sz="1850" dirty="0">
                <a:solidFill>
                  <a:srgbClr val="1B1B27"/>
                </a:solidFill>
                <a:latin typeface="Corben" pitchFamily="34" charset="0"/>
                <a:ea typeface="Corben" pitchFamily="34" charset="-122"/>
                <a:cs typeface="Corben" pitchFamily="34" charset="-120"/>
              </a:rPr>
              <a:t>The Result</a:t>
            </a:r>
            <a:endParaRPr lang="en-US" sz="1850" dirty="0"/>
          </a:p>
        </p:txBody>
      </p:sp>
      <p:sp>
        <p:nvSpPr>
          <p:cNvPr id="19" name="Text 17"/>
          <p:cNvSpPr/>
          <p:nvPr/>
        </p:nvSpPr>
        <p:spPr>
          <a:xfrm>
            <a:off x="6332776" y="2220317"/>
            <a:ext cx="5203794"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Less effort for employees. A clearer signal for leaders. Faster, more confident decisions.</a:t>
            </a:r>
            <a:endParaRPr lang="en-US" sz="1450" dirty="0"/>
          </a:p>
        </p:txBody>
      </p:sp>
      <p:sp>
        <p:nvSpPr>
          <p:cNvPr id="20" name="Shape 18"/>
          <p:cNvSpPr/>
          <p:nvPr/>
        </p:nvSpPr>
        <p:spPr>
          <a:xfrm>
            <a:off x="6332776" y="3037780"/>
            <a:ext cx="5203794" cy="1039416"/>
          </a:xfrm>
          <a:prstGeom prst="roundRect">
            <a:avLst>
              <a:gd name="adj" fmla="val 7638"/>
            </a:avLst>
          </a:prstGeom>
          <a:solidFill>
            <a:srgbClr val="B6FCB8"/>
          </a:solidFill>
          <a:ln/>
        </p:spPr>
      </p:sp>
      <p:pic>
        <p:nvPicPr>
          <p:cNvPr id="21" name="Image 0" descr="preencoded.png">    </p:cNvPr>
          <p:cNvPicPr>
            <a:picLocks noChangeAspect="1"/>
          </p:cNvPicPr>
          <p:nvPr/>
        </p:nvPicPr>
        <p:blipFill>
          <a:blip r:embed="rId1"/>
          <a:stretch>
            <a:fillRect/>
          </a:stretch>
        </p:blipFill>
        <p:spPr>
          <a:xfrm>
            <a:off x="6521783" y="3311823"/>
            <a:ext cx="236234" cy="189012"/>
          </a:xfrm>
          <a:prstGeom prst="rect">
            <a:avLst/>
          </a:prstGeom>
        </p:spPr>
      </p:pic>
      <p:sp>
        <p:nvSpPr>
          <p:cNvPr id="22" name="Text 19"/>
          <p:cNvSpPr/>
          <p:nvPr/>
        </p:nvSpPr>
        <p:spPr>
          <a:xfrm>
            <a:off x="6947024" y="3255070"/>
            <a:ext cx="4400539"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000000"/>
                </a:solidFill>
                <a:latin typeface="Nobile" pitchFamily="34" charset="0"/>
                <a:ea typeface="Nobile" pitchFamily="34" charset="-122"/>
                <a:cs typeface="Nobile" pitchFamily="34" charset="-120"/>
              </a:rPr>
              <a:t>Less friction + clearer intent = a survey employees trust.</a:t>
            </a:r>
            <a:endParaRPr lang="en-US" sz="14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661475" y="533598"/>
            <a:ext cx="1178491" cy="211832"/>
          </a:xfrm>
          <a:prstGeom prst="roundRect">
            <a:avLst>
              <a:gd name="adj" fmla="val 22135"/>
            </a:avLst>
          </a:prstGeom>
          <a:solidFill>
            <a:srgbClr val="D2D9F9"/>
          </a:solidFill>
          <a:ln/>
        </p:spPr>
      </p:sp>
      <p:sp>
        <p:nvSpPr>
          <p:cNvPr id="3" name="Text 1"/>
          <p:cNvSpPr/>
          <p:nvPr/>
        </p:nvSpPr>
        <p:spPr>
          <a:xfrm>
            <a:off x="745114" y="575370"/>
            <a:ext cx="1620797" cy="128290"/>
          </a:xfrm>
          <a:prstGeom prst="rect">
            <a:avLst/>
          </a:prstGeom>
          <a:noFill/>
          <a:ln/>
        </p:spPr>
        <p:txBody>
          <a:bodyPr wrap="none" lIns="0" tIns="0" rIns="0" bIns="0" rtlCol="0" anchor="t"/>
          <a:lstStyle/>
          <a:p>
            <a:pPr algn="l" indent="0" marL="0">
              <a:lnSpc>
                <a:spcPct val="96000"/>
              </a:lnSpc>
              <a:buNone/>
            </a:pPr>
            <a:r>
              <a:rPr lang="en-US" sz="850" dirty="0">
                <a:solidFill>
                  <a:srgbClr val="404155"/>
                </a:solidFill>
                <a:latin typeface="Nobile" pitchFamily="34" charset="0"/>
                <a:ea typeface="Nobile" pitchFamily="34" charset="-122"/>
                <a:cs typeface="Nobile" pitchFamily="34" charset="-120"/>
              </a:rPr>
              <a:t>CUSTOMER STORY</a:t>
            </a:r>
            <a:endParaRPr lang="en-US" sz="850" dirty="0"/>
          </a:p>
        </p:txBody>
      </p:sp>
      <p:sp>
        <p:nvSpPr>
          <p:cNvPr id="4" name="Text 2"/>
          <p:cNvSpPr/>
          <p:nvPr/>
        </p:nvSpPr>
        <p:spPr>
          <a:xfrm>
            <a:off x="661475" y="786606"/>
            <a:ext cx="10868745" cy="601762"/>
          </a:xfrm>
          <a:prstGeom prst="rect">
            <a:avLst/>
          </a:prstGeom>
          <a:noFill/>
          <a:ln/>
        </p:spPr>
        <p:txBody>
          <a:bodyPr wrap="none" lIns="0" tIns="0" rIns="0" bIns="0" rtlCol="0" anchor="t"/>
          <a:lstStyle/>
          <a:p>
            <a:pPr algn="l" indent="0" marL="0">
              <a:lnSpc>
                <a:spcPct val="104000"/>
              </a:lnSpc>
              <a:buNone/>
            </a:pPr>
            <a:r>
              <a:rPr lang="en-US" sz="3750" dirty="0">
                <a:solidFill>
                  <a:srgbClr val="1B1B27"/>
                </a:solidFill>
                <a:latin typeface="Corben" pitchFamily="34" charset="0"/>
                <a:ea typeface="Corben" pitchFamily="34" charset="-122"/>
                <a:cs typeface="Corben" pitchFamily="34" charset="-120"/>
              </a:rPr>
              <a:t>Meet Gardiner</a:t>
            </a:r>
            <a:endParaRPr lang="en-US" sz="3750" dirty="0"/>
          </a:p>
        </p:txBody>
      </p:sp>
      <p:pic>
        <p:nvPicPr>
          <p:cNvPr id="5" name="Image 0" descr="preencoded.png">    </p:cNvPr>
          <p:cNvPicPr>
            <a:picLocks noChangeAspect="1"/>
          </p:cNvPicPr>
          <p:nvPr/>
        </p:nvPicPr>
        <p:blipFill>
          <a:blip r:embed="rId1"/>
          <a:stretch>
            <a:fillRect/>
          </a:stretch>
        </p:blipFill>
        <p:spPr>
          <a:xfrm>
            <a:off x="661475" y="1658739"/>
            <a:ext cx="3107454" cy="3058914"/>
          </a:xfrm>
          <a:prstGeom prst="rect">
            <a:avLst/>
          </a:prstGeom>
        </p:spPr>
      </p:pic>
      <p:sp>
        <p:nvSpPr>
          <p:cNvPr id="6" name="Text 3"/>
          <p:cNvSpPr/>
          <p:nvPr/>
        </p:nvSpPr>
        <p:spPr>
          <a:xfrm>
            <a:off x="661475" y="4833541"/>
            <a:ext cx="4752856" cy="242491"/>
          </a:xfrm>
          <a:prstGeom prst="rect">
            <a:avLst/>
          </a:prstGeom>
          <a:noFill/>
          <a:ln/>
        </p:spPr>
        <p:txBody>
          <a:bodyPr wrap="none" lIns="0" tIns="0" rIns="0" bIns="0" rtlCol="0" anchor="t"/>
          <a:lstStyle/>
          <a:p>
            <a:pPr algn="l" indent="0" marL="0">
              <a:lnSpc>
                <a:spcPct val="116000"/>
              </a:lnSpc>
              <a:buNone/>
            </a:pPr>
            <a:r>
              <a:rPr lang="en-US" sz="1350" b="1" i="1" dirty="0">
                <a:solidFill>
                  <a:srgbClr val="404155"/>
                </a:solidFill>
                <a:latin typeface="Nobile Bold" pitchFamily="34" charset="0"/>
                <a:ea typeface="Nobile Bold" pitchFamily="34" charset="-122"/>
                <a:cs typeface="Nobile Bold" pitchFamily="34" charset="-120"/>
              </a:rPr>
              <a:t>Elizabeth Dailey</a:t>
            </a:r>
            <a:endParaRPr lang="en-US" sz="1350" dirty="0"/>
          </a:p>
        </p:txBody>
      </p:sp>
      <p:sp>
        <p:nvSpPr>
          <p:cNvPr id="7" name="Text 4"/>
          <p:cNvSpPr/>
          <p:nvPr/>
        </p:nvSpPr>
        <p:spPr>
          <a:xfrm>
            <a:off x="661475" y="5168702"/>
            <a:ext cx="4143271" cy="1063030"/>
          </a:xfrm>
          <a:prstGeom prst="rect">
            <a:avLst/>
          </a:prstGeom>
          <a:noFill/>
          <a:ln/>
        </p:spPr>
        <p:txBody>
          <a:bodyPr wrap="square" lIns="0" tIns="0" rIns="0" bIns="0" rtlCol="0" anchor="t">
            <a:normAutofit/>
          </a:bodyPr>
          <a:lstStyle/>
          <a:p>
            <a:pPr algn="l" indent="0" marL="0">
              <a:lnSpc>
                <a:spcPct val="116000"/>
              </a:lnSpc>
              <a:spcAft>
                <a:spcPts val="700"/>
              </a:spcAft>
              <a:buNone/>
            </a:pPr>
            <a:r>
              <a:rPr lang="en-US" sz="1050" dirty="0">
                <a:solidFill>
                  <a:srgbClr val="404155"/>
                </a:solidFill>
                <a:latin typeface="Nobile" pitchFamily="34" charset="0"/>
                <a:ea typeface="Nobile" pitchFamily="34" charset="-122"/>
                <a:cs typeface="Nobile" pitchFamily="34" charset="-120"/>
              </a:rPr>
              <a:t>Employer &amp; Community Engagement Coordinator</a:t>
            </a:r>
            <a:endParaRPr lang="en-US" sz="1050" dirty="0"/>
          </a:p>
          <a:p>
            <a:pPr algn="l" indent="0" marL="0">
              <a:lnSpc>
                <a:spcPct val="116000"/>
              </a:lnSpc>
              <a:buNone/>
            </a:pPr>
            <a:r>
              <a:rPr lang="en-US" sz="1050" dirty="0">
                <a:solidFill>
                  <a:srgbClr val="404155"/>
                </a:solidFill>
                <a:latin typeface="Nobile" pitchFamily="34" charset="0"/>
                <a:ea typeface="Nobile" pitchFamily="34" charset="-122"/>
                <a:cs typeface="Nobile" pitchFamily="34" charset="-120"/>
              </a:rPr>
              <a:t>Elizabeth leads engagement and community initiatives, ensuring that every associate — especially those in the field — feels seen and heard.</a:t>
            </a:r>
            <a:endParaRPr lang="en-US" sz="1050" dirty="0"/>
          </a:p>
        </p:txBody>
      </p:sp>
      <p:pic>
        <p:nvPicPr>
          <p:cNvPr id="8" name="Image 1" descr="preencoded.png">    </p:cNvPr>
          <p:cNvPicPr>
            <a:picLocks noChangeAspect="1"/>
          </p:cNvPicPr>
          <p:nvPr/>
        </p:nvPicPr>
        <p:blipFill>
          <a:blip r:embed="rId2"/>
          <a:stretch>
            <a:fillRect/>
          </a:stretch>
        </p:blipFill>
        <p:spPr>
          <a:xfrm>
            <a:off x="5949504" y="1663799"/>
            <a:ext cx="4788772" cy="3334246"/>
          </a:xfrm>
          <a:prstGeom prst="rect">
            <a:avLst/>
          </a:prstGeom>
        </p:spPr>
      </p:pic>
      <p:sp>
        <p:nvSpPr>
          <p:cNvPr id="9" name="Text 5"/>
          <p:cNvSpPr/>
          <p:nvPr/>
        </p:nvSpPr>
        <p:spPr>
          <a:xfrm>
            <a:off x="5151408" y="5113933"/>
            <a:ext cx="6385063" cy="217984"/>
          </a:xfrm>
          <a:prstGeom prst="rect">
            <a:avLst/>
          </a:prstGeom>
          <a:noFill/>
          <a:ln/>
        </p:spPr>
        <p:txBody>
          <a:bodyPr wrap="none" lIns="0" tIns="0" rIns="0" bIns="0" rtlCol="0" anchor="t"/>
          <a:lstStyle/>
          <a:p>
            <a:pPr algn="l" indent="0" marL="0">
              <a:lnSpc>
                <a:spcPct val="104000"/>
              </a:lnSpc>
              <a:buNone/>
            </a:pPr>
            <a:r>
              <a:rPr lang="en-US" sz="1350" b="1" dirty="0">
                <a:solidFill>
                  <a:srgbClr val="1B1B27"/>
                </a:solidFill>
                <a:latin typeface="Corben Bold" pitchFamily="34" charset="0"/>
                <a:ea typeface="Corben Bold" pitchFamily="34" charset="-122"/>
                <a:cs typeface="Corben Bold" pitchFamily="34" charset="-120"/>
              </a:rPr>
              <a:t>Northern Ohio's Building-Technology Partner</a:t>
            </a:r>
            <a:endParaRPr lang="en-US" sz="1350" dirty="0"/>
          </a:p>
        </p:txBody>
      </p:sp>
      <p:sp>
        <p:nvSpPr>
          <p:cNvPr id="10" name="Text 6"/>
          <p:cNvSpPr/>
          <p:nvPr/>
        </p:nvSpPr>
        <p:spPr>
          <a:xfrm>
            <a:off x="5151408" y="5434905"/>
            <a:ext cx="6385063" cy="848320"/>
          </a:xfrm>
          <a:prstGeom prst="rect">
            <a:avLst/>
          </a:prstGeom>
          <a:noFill/>
          <a:ln/>
        </p:spPr>
        <p:txBody>
          <a:bodyPr wrap="square" lIns="0" tIns="55820" rIns="0" bIns="0" rtlCol="0" anchor="t">
            <a:normAutofit/>
          </a:bodyPr>
          <a:lstStyle/>
          <a:p>
            <a:pPr algn="l" marL="213360" indent="-213360">
              <a:lnSpc>
                <a:spcPct val="116000"/>
              </a:lnSpc>
              <a:buSzPct val="100000"/>
              <a:buChar char="•"/>
            </a:pPr>
            <a:r>
              <a:rPr lang="en-US" sz="1050" dirty="0">
                <a:solidFill>
                  <a:srgbClr val="404155"/>
                </a:solidFill>
                <a:latin typeface="Nobile" pitchFamily="34" charset="0"/>
                <a:ea typeface="Nobile" pitchFamily="34" charset="-122"/>
                <a:cs typeface="Nobile" pitchFamily="34" charset="-120"/>
              </a:rPr>
              <a:t>250+ associates across field and office roles</a:t>
            </a:r>
            <a:endParaRPr lang="en-US" sz="1050" dirty="0"/>
          </a:p>
          <a:p>
            <a:pPr algn="l" marL="213360" indent="-213360">
              <a:lnSpc>
                <a:spcPct val="116000"/>
              </a:lnSpc>
              <a:buSzPct val="100000"/>
              <a:buChar char="•"/>
            </a:pPr>
            <a:r>
              <a:rPr lang="en-US" sz="1050" dirty="0">
                <a:solidFill>
                  <a:srgbClr val="404155"/>
                </a:solidFill>
                <a:latin typeface="Nobile" pitchFamily="34" charset="0"/>
                <a:ea typeface="Nobile" pitchFamily="34" charset="-122"/>
                <a:cs typeface="Nobile" pitchFamily="34" charset="-120"/>
              </a:rPr>
              <a:t>Recognized as a </a:t>
            </a:r>
            <a:pPr algn="l" marL="213360" indent="-213360">
              <a:lnSpc>
                <a:spcPct val="116000"/>
              </a:lnSpc>
              <a:buSzPct val="100000"/>
              <a:buChar char="•"/>
            </a:pPr>
            <a:r>
              <a:rPr lang="en-US" sz="1050" b="1" dirty="0">
                <a:solidFill>
                  <a:srgbClr val="404155"/>
                </a:solidFill>
                <a:latin typeface="Nobile Bold" pitchFamily="34" charset="0"/>
                <a:ea typeface="Nobile Bold" pitchFamily="34" charset="-122"/>
                <a:cs typeface="Nobile Bold" pitchFamily="34" charset="-120"/>
              </a:rPr>
              <a:t>Top Workplace since 2010</a:t>
            </a:r>
            <a:endParaRPr lang="en-US" sz="1050" dirty="0"/>
          </a:p>
          <a:p>
            <a:pPr algn="l" marL="213360" indent="-213360">
              <a:lnSpc>
                <a:spcPct val="116000"/>
              </a:lnSpc>
              <a:buSzPct val="100000"/>
              <a:buChar char="•"/>
            </a:pPr>
            <a:r>
              <a:rPr lang="en-US" sz="1050" dirty="0">
                <a:solidFill>
                  <a:srgbClr val="404155"/>
                </a:solidFill>
                <a:latin typeface="Nobile" pitchFamily="34" charset="0"/>
                <a:ea typeface="Nobile" pitchFamily="34" charset="-122"/>
                <a:cs typeface="Nobile" pitchFamily="34" charset="-120"/>
              </a:rPr>
              <a:t>Uses Recognize to drive meaningful, day-to-day recognition</a:t>
            </a:r>
            <a:endParaRPr lang="en-US" sz="10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661475" y="592038"/>
            <a:ext cx="2046534" cy="229691"/>
          </a:xfrm>
          <a:prstGeom prst="roundRect">
            <a:avLst>
              <a:gd name="adj" fmla="val 22120"/>
            </a:avLst>
          </a:prstGeom>
          <a:solidFill>
            <a:srgbClr val="D2D9F9"/>
          </a:solidFill>
          <a:ln/>
        </p:spPr>
      </p:sp>
      <p:sp>
        <p:nvSpPr>
          <p:cNvPr id="3" name="Text 1"/>
          <p:cNvSpPr/>
          <p:nvPr/>
        </p:nvSpPr>
        <p:spPr>
          <a:xfrm>
            <a:off x="752159" y="637381"/>
            <a:ext cx="2474751" cy="139005"/>
          </a:xfrm>
          <a:prstGeom prst="rect">
            <a:avLst/>
          </a:prstGeom>
          <a:noFill/>
          <a:ln/>
        </p:spPr>
        <p:txBody>
          <a:bodyPr wrap="none" lIns="0" tIns="0" rIns="0" bIns="0" rtlCol="0" anchor="t"/>
          <a:lstStyle/>
          <a:p>
            <a:pPr algn="l" indent="0" marL="0">
              <a:lnSpc>
                <a:spcPct val="96000"/>
              </a:lnSpc>
              <a:buNone/>
            </a:pPr>
            <a:r>
              <a:rPr lang="en-US" sz="950" dirty="0">
                <a:solidFill>
                  <a:srgbClr val="404155"/>
                </a:solidFill>
                <a:latin typeface="Nobile" pitchFamily="34" charset="0"/>
                <a:ea typeface="Nobile" pitchFamily="34" charset="-122"/>
                <a:cs typeface="Nobile" pitchFamily="34" charset="-120"/>
              </a:rPr>
              <a:t>CUSTOMER STORY — GARDINER</a:t>
            </a:r>
            <a:endParaRPr lang="en-US" sz="950" dirty="0"/>
          </a:p>
        </p:txBody>
      </p:sp>
      <p:sp>
        <p:nvSpPr>
          <p:cNvPr id="4" name="Text 2"/>
          <p:cNvSpPr/>
          <p:nvPr/>
        </p:nvSpPr>
        <p:spPr>
          <a:xfrm>
            <a:off x="661475" y="870049"/>
            <a:ext cx="10868745" cy="472480"/>
          </a:xfrm>
          <a:prstGeom prst="rect">
            <a:avLst/>
          </a:prstGeom>
          <a:noFill/>
          <a:ln/>
        </p:spPr>
        <p:txBody>
          <a:bodyPr wrap="none" lIns="0" tIns="0" rIns="0" bIns="0" rtlCol="0" anchor="t"/>
          <a:lstStyle/>
          <a:p>
            <a:pPr algn="l" indent="0" marL="0">
              <a:lnSpc>
                <a:spcPct val="104000"/>
              </a:lnSpc>
              <a:buNone/>
            </a:pPr>
            <a:r>
              <a:rPr lang="en-US" sz="2950" dirty="0">
                <a:solidFill>
                  <a:srgbClr val="1B1B27"/>
                </a:solidFill>
                <a:latin typeface="Corben" pitchFamily="34" charset="0"/>
                <a:ea typeface="Corben" pitchFamily="34" charset="-122"/>
                <a:cs typeface="Corben" pitchFamily="34" charset="-120"/>
              </a:rPr>
              <a:t>What They Heard: Reaching Associates Hardest to Hear</a:t>
            </a:r>
            <a:endParaRPr lang="en-US" sz="2950" dirty="0"/>
          </a:p>
        </p:txBody>
      </p:sp>
      <p:sp>
        <p:nvSpPr>
          <p:cNvPr id="5" name="Text 3"/>
          <p:cNvSpPr/>
          <p:nvPr/>
        </p:nvSpPr>
        <p:spPr>
          <a:xfrm>
            <a:off x="661475" y="1523901"/>
            <a:ext cx="11478330" cy="217686"/>
          </a:xfrm>
          <a:prstGeom prst="rect">
            <a:avLst/>
          </a:prstGeom>
          <a:noFill/>
          <a:ln/>
        </p:spPr>
        <p:txBody>
          <a:bodyPr wrap="none" lIns="0" tIns="0" rIns="0" bIns="0" rtlCol="0" anchor="t"/>
          <a:lstStyle/>
          <a:p>
            <a:pPr algn="l" indent="0" marL="0">
              <a:lnSpc>
                <a:spcPct val="120000"/>
              </a:lnSpc>
              <a:buNone/>
            </a:pPr>
            <a:r>
              <a:rPr lang="en-US" sz="1150" dirty="0">
                <a:solidFill>
                  <a:srgbClr val="404155"/>
                </a:solidFill>
                <a:latin typeface="Nobile" pitchFamily="34" charset="0"/>
                <a:ea typeface="Nobile" pitchFamily="34" charset="-122"/>
                <a:cs typeface="Nobile" pitchFamily="34" charset="-120"/>
              </a:rPr>
              <a:t>About a year after launching Recognize, Gardiner wanted to know whether associates were using recognition </a:t>
            </a:r>
            <a:pPr algn="l" indent="0" marL="0">
              <a:lnSpc>
                <a:spcPct val="120000"/>
              </a:lnSpc>
              <a:buNone/>
            </a:pPr>
            <a:r>
              <a:rPr lang="en-US" sz="1150" b="1" dirty="0">
                <a:solidFill>
                  <a:srgbClr val="404155"/>
                </a:solidFill>
                <a:latin typeface="Nobile Bold" pitchFamily="34" charset="0"/>
                <a:ea typeface="Nobile Bold" pitchFamily="34" charset="-122"/>
                <a:cs typeface="Nobile Bold" pitchFamily="34" charset="-120"/>
              </a:rPr>
              <a:t>meaningfully</a:t>
            </a:r>
            <a:pPr algn="l" indent="0" marL="0">
              <a:lnSpc>
                <a:spcPct val="120000"/>
              </a:lnSpc>
              <a:buNone/>
            </a:pPr>
            <a:r>
              <a:rPr lang="en-US" sz="1150" dirty="0">
                <a:solidFill>
                  <a:srgbClr val="404155"/>
                </a:solidFill>
                <a:latin typeface="Nobile" pitchFamily="34" charset="0"/>
                <a:ea typeface="Nobile" pitchFamily="34" charset="-122"/>
                <a:cs typeface="Nobile" pitchFamily="34" charset="-120"/>
              </a:rPr>
              <a:t> — not just frequently.</a:t>
            </a:r>
            <a:endParaRPr lang="en-US" sz="1150" dirty="0"/>
          </a:p>
        </p:txBody>
      </p:sp>
      <p:pic>
        <p:nvPicPr>
          <p:cNvPr id="6" name="Image 0" descr="preencoded.png">    </p:cNvPr>
          <p:cNvPicPr>
            <a:picLocks noChangeAspect="1"/>
          </p:cNvPicPr>
          <p:nvPr/>
        </p:nvPicPr>
        <p:blipFill>
          <a:blip r:embed="rId1"/>
          <a:stretch>
            <a:fillRect/>
          </a:stretch>
        </p:blipFill>
        <p:spPr>
          <a:xfrm>
            <a:off x="1748389" y="1877616"/>
            <a:ext cx="8694917" cy="3816945"/>
          </a:xfrm>
          <a:prstGeom prst="rect">
            <a:avLst/>
          </a:prstGeom>
        </p:spPr>
      </p:pic>
      <p:sp>
        <p:nvSpPr>
          <p:cNvPr id="7" name="Text 4"/>
          <p:cNvSpPr/>
          <p:nvPr/>
        </p:nvSpPr>
        <p:spPr>
          <a:xfrm>
            <a:off x="3223364" y="4634291"/>
            <a:ext cx="1524144" cy="235536"/>
          </a:xfrm>
          <a:prstGeom prst="rect">
            <a:avLst/>
          </a:prstGeom>
          <a:noFill/>
          <a:ln/>
        </p:spPr>
        <p:txBody>
          <a:bodyPr wrap="none" lIns="0" tIns="0" rIns="0" bIns="0" rtlCol="0" anchor="t"/>
          <a:lstStyle/>
          <a:p>
            <a:pPr algn="ctr" indent="0" marL="0">
              <a:lnSpc>
                <a:spcPct val="104000"/>
              </a:lnSpc>
              <a:buNone/>
            </a:pPr>
            <a:r>
              <a:rPr lang="en-US" sz="1450" dirty="0">
                <a:solidFill>
                  <a:srgbClr val="1B1B27"/>
                </a:solidFill>
                <a:latin typeface="Corben" pitchFamily="34" charset="0"/>
                <a:ea typeface="Corben" pitchFamily="34" charset="-122"/>
                <a:cs typeface="Corben" pitchFamily="34" charset="-120"/>
              </a:rPr>
              <a:t>Listening Gap</a:t>
            </a:r>
            <a:endParaRPr lang="en-US" sz="1450" dirty="0"/>
          </a:p>
        </p:txBody>
      </p:sp>
      <p:sp>
        <p:nvSpPr>
          <p:cNvPr id="8" name="Text 5"/>
          <p:cNvSpPr/>
          <p:nvPr/>
        </p:nvSpPr>
        <p:spPr>
          <a:xfrm>
            <a:off x="3223364" y="4936824"/>
            <a:ext cx="1524144" cy="339172"/>
          </a:xfrm>
          <a:prstGeom prst="rect">
            <a:avLst/>
          </a:prstGeom>
          <a:noFill/>
          <a:ln/>
        </p:spPr>
        <p:txBody>
          <a:bodyPr wrap="square" lIns="0" tIns="0" rIns="0" bIns="0" rtlCol="0" anchor="t">
            <a:normAutofit/>
          </a:bodyPr>
          <a:lstStyle/>
          <a:p>
            <a:pPr algn="ctr" indent="0" marL="0">
              <a:lnSpc>
                <a:spcPct val="94000"/>
              </a:lnSpc>
              <a:buNone/>
            </a:pPr>
            <a:r>
              <a:rPr lang="en-US" sz="1150" dirty="0">
                <a:solidFill>
                  <a:srgbClr val="404155"/>
                </a:solidFill>
                <a:latin typeface="Nobile" pitchFamily="34" charset="0"/>
                <a:ea typeface="Nobile" pitchFamily="34" charset="-122"/>
                <a:cs typeface="Nobile" pitchFamily="34" charset="-120"/>
              </a:rPr>
              <a:t>Identify meaning vs. frequency</a:t>
            </a:r>
            <a:endParaRPr lang="en-US" sz="1150" dirty="0"/>
          </a:p>
        </p:txBody>
      </p:sp>
      <p:sp>
        <p:nvSpPr>
          <p:cNvPr id="9" name="Text 6"/>
          <p:cNvSpPr/>
          <p:nvPr/>
        </p:nvSpPr>
        <p:spPr>
          <a:xfrm>
            <a:off x="7502692" y="4170545"/>
            <a:ext cx="1524145" cy="471073"/>
          </a:xfrm>
          <a:prstGeom prst="rect">
            <a:avLst/>
          </a:prstGeom>
          <a:noFill/>
          <a:ln/>
        </p:spPr>
        <p:txBody>
          <a:bodyPr wrap="square" lIns="0" tIns="0" rIns="0" bIns="0" rtlCol="0" anchor="t">
            <a:normAutofit/>
          </a:bodyPr>
          <a:lstStyle/>
          <a:p>
            <a:pPr algn="ctr" indent="0" marL="0">
              <a:lnSpc>
                <a:spcPct val="104000"/>
              </a:lnSpc>
              <a:buNone/>
            </a:pPr>
            <a:r>
              <a:rPr lang="en-US" sz="1450" dirty="0">
                <a:solidFill>
                  <a:srgbClr val="1B1B27"/>
                </a:solidFill>
                <a:latin typeface="Corben" pitchFamily="34" charset="0"/>
                <a:ea typeface="Corben" pitchFamily="34" charset="-122"/>
                <a:cs typeface="Corben" pitchFamily="34" charset="-120"/>
              </a:rPr>
              <a:t>Manager Opportunity</a:t>
            </a:r>
            <a:endParaRPr lang="en-US" sz="1450" dirty="0"/>
          </a:p>
        </p:txBody>
      </p:sp>
      <p:sp>
        <p:nvSpPr>
          <p:cNvPr id="10" name="Text 7"/>
          <p:cNvSpPr/>
          <p:nvPr/>
        </p:nvSpPr>
        <p:spPr>
          <a:xfrm>
            <a:off x="7502692" y="4708615"/>
            <a:ext cx="1524145" cy="508759"/>
          </a:xfrm>
          <a:prstGeom prst="rect">
            <a:avLst/>
          </a:prstGeom>
          <a:noFill/>
          <a:ln/>
        </p:spPr>
        <p:txBody>
          <a:bodyPr wrap="square" lIns="0" tIns="0" rIns="0" bIns="0" rtlCol="0" anchor="t">
            <a:normAutofit/>
          </a:bodyPr>
          <a:lstStyle/>
          <a:p>
            <a:pPr algn="ctr" indent="0" marL="0">
              <a:lnSpc>
                <a:spcPct val="94000"/>
              </a:lnSpc>
              <a:buNone/>
            </a:pPr>
            <a:r>
              <a:rPr lang="en-US" sz="1150" dirty="0">
                <a:solidFill>
                  <a:srgbClr val="404155"/>
                </a:solidFill>
                <a:latin typeface="Nobile" pitchFamily="34" charset="0"/>
                <a:ea typeface="Nobile" pitchFamily="34" charset="-122"/>
                <a:cs typeface="Nobile" pitchFamily="34" charset="-120"/>
              </a:rPr>
              <a:t>Coach for meaningful recognition</a:t>
            </a:r>
            <a:endParaRPr lang="en-US" sz="1150" dirty="0"/>
          </a:p>
        </p:txBody>
      </p:sp>
      <p:sp>
        <p:nvSpPr>
          <p:cNvPr id="11" name="Text 8"/>
          <p:cNvSpPr/>
          <p:nvPr/>
        </p:nvSpPr>
        <p:spPr>
          <a:xfrm>
            <a:off x="5375590" y="2277879"/>
            <a:ext cx="1524145" cy="471073"/>
          </a:xfrm>
          <a:prstGeom prst="rect">
            <a:avLst/>
          </a:prstGeom>
          <a:noFill/>
          <a:ln/>
        </p:spPr>
        <p:txBody>
          <a:bodyPr wrap="square" lIns="0" tIns="0" rIns="0" bIns="0" rtlCol="0" anchor="t">
            <a:normAutofit/>
          </a:bodyPr>
          <a:lstStyle/>
          <a:p>
            <a:pPr algn="ctr" indent="0" marL="0">
              <a:lnSpc>
                <a:spcPct val="104000"/>
              </a:lnSpc>
              <a:buNone/>
            </a:pPr>
            <a:r>
              <a:rPr lang="en-US" sz="1450" dirty="0">
                <a:solidFill>
                  <a:srgbClr val="1B1B27"/>
                </a:solidFill>
                <a:latin typeface="Corben" pitchFamily="34" charset="0"/>
                <a:ea typeface="Corben" pitchFamily="34" charset="-122"/>
                <a:cs typeface="Corben" pitchFamily="34" charset="-120"/>
              </a:rPr>
              <a:t>Anonymous Survey</a:t>
            </a:r>
            <a:endParaRPr lang="en-US" sz="1450" dirty="0"/>
          </a:p>
        </p:txBody>
      </p:sp>
      <p:sp>
        <p:nvSpPr>
          <p:cNvPr id="12" name="Text 9"/>
          <p:cNvSpPr/>
          <p:nvPr/>
        </p:nvSpPr>
        <p:spPr>
          <a:xfrm>
            <a:off x="5375590" y="2815949"/>
            <a:ext cx="1524145" cy="339173"/>
          </a:xfrm>
          <a:prstGeom prst="rect">
            <a:avLst/>
          </a:prstGeom>
          <a:noFill/>
          <a:ln/>
        </p:spPr>
        <p:txBody>
          <a:bodyPr wrap="square" lIns="0" tIns="0" rIns="0" bIns="0" rtlCol="0" anchor="t">
            <a:normAutofit/>
          </a:bodyPr>
          <a:lstStyle/>
          <a:p>
            <a:pPr algn="ctr" indent="0" marL="0">
              <a:lnSpc>
                <a:spcPct val="94000"/>
              </a:lnSpc>
              <a:buNone/>
            </a:pPr>
            <a:r>
              <a:rPr lang="en-US" sz="1150" dirty="0">
                <a:solidFill>
                  <a:srgbClr val="404155"/>
                </a:solidFill>
                <a:latin typeface="Nobile" pitchFamily="34" charset="0"/>
                <a:ea typeface="Nobile" pitchFamily="34" charset="-122"/>
                <a:cs typeface="Nobile" pitchFamily="34" charset="-120"/>
              </a:rPr>
              <a:t>Gather candid associate feedback</a:t>
            </a:r>
            <a:endParaRPr lang="en-US" sz="1150" dirty="0"/>
          </a:p>
        </p:txBody>
      </p:sp>
      <p:sp>
        <p:nvSpPr>
          <p:cNvPr id="13" name="Text 10"/>
          <p:cNvSpPr/>
          <p:nvPr/>
        </p:nvSpPr>
        <p:spPr>
          <a:xfrm>
            <a:off x="661475" y="5830590"/>
            <a:ext cx="10868745" cy="435372"/>
          </a:xfrm>
          <a:prstGeom prst="rect">
            <a:avLst/>
          </a:prstGeom>
          <a:noFill/>
          <a:ln/>
        </p:spPr>
        <p:txBody>
          <a:bodyPr wrap="square" lIns="0" tIns="0" rIns="0" bIns="0" rtlCol="0" anchor="t">
            <a:normAutofit/>
          </a:bodyPr>
          <a:lstStyle/>
          <a:p>
            <a:pPr algn="l" indent="0" marL="0">
              <a:lnSpc>
                <a:spcPct val="120000"/>
              </a:lnSpc>
              <a:buNone/>
            </a:pPr>
            <a:r>
              <a:rPr lang="en-US" sz="1150" dirty="0">
                <a:solidFill>
                  <a:srgbClr val="404155"/>
                </a:solidFill>
                <a:latin typeface="Nobile" pitchFamily="34" charset="0"/>
                <a:ea typeface="Nobile" pitchFamily="34" charset="-122"/>
                <a:cs typeface="Nobile" pitchFamily="34" charset="-120"/>
              </a:rPr>
              <a:t>The team lacked a consistent formal feedback channel — particularly for </a:t>
            </a:r>
            <a:pPr algn="l" indent="0" marL="0">
              <a:lnSpc>
                <a:spcPct val="120000"/>
              </a:lnSpc>
              <a:buNone/>
            </a:pPr>
            <a:r>
              <a:rPr lang="en-US" sz="1150" b="1" dirty="0">
                <a:solidFill>
                  <a:srgbClr val="404155"/>
                </a:solidFill>
                <a:latin typeface="Nobile Bold" pitchFamily="34" charset="0"/>
                <a:ea typeface="Nobile Bold" pitchFamily="34" charset="-122"/>
                <a:cs typeface="Nobile Bold" pitchFamily="34" charset="-120"/>
              </a:rPr>
              <a:t>field associates</a:t>
            </a:r>
            <a:pPr algn="l" indent="0" marL="0">
              <a:lnSpc>
                <a:spcPct val="120000"/>
              </a:lnSpc>
              <a:buNone/>
            </a:pPr>
            <a:r>
              <a:rPr lang="en-US" sz="1150" dirty="0">
                <a:solidFill>
                  <a:srgbClr val="404155"/>
                </a:solidFill>
                <a:latin typeface="Nobile" pitchFamily="34" charset="0"/>
                <a:ea typeface="Nobile" pitchFamily="34" charset="-122"/>
                <a:cs typeface="Nobile" pitchFamily="34" charset="-120"/>
              </a:rPr>
              <a:t>. An anonymous survey surfaced manager participation as a clear opportunity for improvement.</a:t>
            </a:r>
            <a:endParaRPr lang="en-US" sz="11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661475" y="573881"/>
            <a:ext cx="2174126" cy="243979"/>
          </a:xfrm>
          <a:prstGeom prst="roundRect">
            <a:avLst>
              <a:gd name="adj" fmla="val 22126"/>
            </a:avLst>
          </a:prstGeom>
          <a:solidFill>
            <a:srgbClr val="D2D9F9"/>
          </a:solidFill>
          <a:ln/>
        </p:spPr>
      </p:sp>
      <p:sp>
        <p:nvSpPr>
          <p:cNvPr id="3" name="Text 1"/>
          <p:cNvSpPr/>
          <p:nvPr/>
        </p:nvSpPr>
        <p:spPr>
          <a:xfrm>
            <a:off x="757814" y="622002"/>
            <a:ext cx="2591033" cy="147737"/>
          </a:xfrm>
          <a:prstGeom prst="rect">
            <a:avLst/>
          </a:prstGeom>
          <a:noFill/>
          <a:ln/>
        </p:spPr>
        <p:txBody>
          <a:bodyPr wrap="none" lIns="0" tIns="0" rIns="0" bIns="0" rtlCol="0" anchor="t"/>
          <a:lstStyle/>
          <a:p>
            <a:pPr algn="l" indent="0" marL="0">
              <a:lnSpc>
                <a:spcPct val="96000"/>
              </a:lnSpc>
              <a:buNone/>
            </a:pPr>
            <a:r>
              <a:rPr lang="en-US" sz="1000" dirty="0">
                <a:solidFill>
                  <a:srgbClr val="404155"/>
                </a:solidFill>
                <a:latin typeface="Nobile" pitchFamily="34" charset="0"/>
                <a:ea typeface="Nobile" pitchFamily="34" charset="-122"/>
                <a:cs typeface="Nobile" pitchFamily="34" charset="-120"/>
              </a:rPr>
              <a:t>CUSTOMER STORY — GARDINER</a:t>
            </a:r>
            <a:endParaRPr lang="en-US" sz="1000" dirty="0"/>
          </a:p>
        </p:txBody>
      </p:sp>
      <p:sp>
        <p:nvSpPr>
          <p:cNvPr id="4" name="Text 2"/>
          <p:cNvSpPr/>
          <p:nvPr/>
        </p:nvSpPr>
        <p:spPr>
          <a:xfrm>
            <a:off x="661475" y="872430"/>
            <a:ext cx="10868745" cy="502047"/>
          </a:xfrm>
          <a:prstGeom prst="rect">
            <a:avLst/>
          </a:prstGeom>
          <a:noFill/>
          <a:ln/>
        </p:spPr>
        <p:txBody>
          <a:bodyPr wrap="none" lIns="0" tIns="0" rIns="0" bIns="0" rtlCol="0" anchor="t"/>
          <a:lstStyle/>
          <a:p>
            <a:pPr algn="l" indent="0" marL="0">
              <a:lnSpc>
                <a:spcPct val="104000"/>
              </a:lnSpc>
              <a:buNone/>
            </a:pPr>
            <a:r>
              <a:rPr lang="en-US" sz="3150" dirty="0">
                <a:solidFill>
                  <a:srgbClr val="1B1B27"/>
                </a:solidFill>
                <a:latin typeface="Corben" pitchFamily="34" charset="0"/>
                <a:ea typeface="Corben" pitchFamily="34" charset="-122"/>
                <a:cs typeface="Corben" pitchFamily="34" charset="-120"/>
              </a:rPr>
              <a:t>What They Did: Turning Insight Into a Manager Challenge</a:t>
            </a:r>
            <a:endParaRPr lang="en-US" sz="3150" dirty="0"/>
          </a:p>
        </p:txBody>
      </p:sp>
      <p:pic>
        <p:nvPicPr>
          <p:cNvPr id="5" name="Image 0" descr="preencoded.png">    </p:cNvPr>
          <p:cNvPicPr>
            <a:picLocks noChangeAspect="1"/>
          </p:cNvPicPr>
          <p:nvPr/>
        </p:nvPicPr>
        <p:blipFill>
          <a:blip r:embed="rId1"/>
          <a:stretch>
            <a:fillRect/>
          </a:stretch>
        </p:blipFill>
        <p:spPr>
          <a:xfrm>
            <a:off x="1181070" y="2492474"/>
            <a:ext cx="5888287" cy="2878237"/>
          </a:xfrm>
          <a:prstGeom prst="rect">
            <a:avLst/>
          </a:prstGeom>
        </p:spPr>
      </p:pic>
      <p:sp>
        <p:nvSpPr>
          <p:cNvPr id="6" name="Text 3"/>
          <p:cNvSpPr/>
          <p:nvPr/>
        </p:nvSpPr>
        <p:spPr>
          <a:xfrm>
            <a:off x="1626889" y="3482779"/>
            <a:ext cx="1372712" cy="171593"/>
          </a:xfrm>
          <a:prstGeom prst="rect">
            <a:avLst/>
          </a:prstGeom>
          <a:noFill/>
          <a:ln/>
        </p:spPr>
        <p:txBody>
          <a:bodyPr wrap="none" lIns="0" tIns="0" rIns="0" bIns="0" rtlCol="0" anchor="t"/>
          <a:lstStyle/>
          <a:p>
            <a:pPr algn="ctr" indent="0" marL="0">
              <a:lnSpc>
                <a:spcPct val="104000"/>
              </a:lnSpc>
              <a:buNone/>
            </a:pPr>
            <a:r>
              <a:rPr lang="en-US" sz="1050" dirty="0">
                <a:solidFill>
                  <a:srgbClr val="404155"/>
                </a:solidFill>
                <a:latin typeface="Corben" pitchFamily="34" charset="0"/>
                <a:ea typeface="Corben" pitchFamily="34" charset="-122"/>
                <a:cs typeface="Corben" pitchFamily="34" charset="-120"/>
              </a:rPr>
              <a:t>Survey Insight</a:t>
            </a:r>
            <a:endParaRPr lang="en-US" sz="1050" dirty="0"/>
          </a:p>
        </p:txBody>
      </p:sp>
      <p:sp>
        <p:nvSpPr>
          <p:cNvPr id="7" name="Text 4"/>
          <p:cNvSpPr/>
          <p:nvPr/>
        </p:nvSpPr>
        <p:spPr>
          <a:xfrm>
            <a:off x="4573646" y="2823860"/>
            <a:ext cx="1372712" cy="171593"/>
          </a:xfrm>
          <a:prstGeom prst="rect">
            <a:avLst/>
          </a:prstGeom>
          <a:noFill/>
          <a:ln/>
        </p:spPr>
        <p:txBody>
          <a:bodyPr wrap="none" lIns="0" tIns="0" rIns="0" bIns="0" rtlCol="0" anchor="t"/>
          <a:lstStyle/>
          <a:p>
            <a:pPr algn="ctr" indent="0" marL="0">
              <a:lnSpc>
                <a:spcPct val="104000"/>
              </a:lnSpc>
              <a:buNone/>
            </a:pPr>
            <a:r>
              <a:rPr lang="en-US" sz="1050" dirty="0">
                <a:solidFill>
                  <a:srgbClr val="404155"/>
                </a:solidFill>
                <a:latin typeface="Corben" pitchFamily="34" charset="0"/>
                <a:ea typeface="Corben" pitchFamily="34" charset="-122"/>
                <a:cs typeface="Corben" pitchFamily="34" charset="-120"/>
              </a:rPr>
              <a:t>Share with Managers</a:t>
            </a:r>
            <a:endParaRPr lang="en-US" sz="1050" dirty="0"/>
          </a:p>
        </p:txBody>
      </p:sp>
      <p:sp>
        <p:nvSpPr>
          <p:cNvPr id="8" name="Text 5"/>
          <p:cNvSpPr/>
          <p:nvPr/>
        </p:nvSpPr>
        <p:spPr>
          <a:xfrm>
            <a:off x="5243606" y="4178304"/>
            <a:ext cx="1387011" cy="171593"/>
          </a:xfrm>
          <a:prstGeom prst="rect">
            <a:avLst/>
          </a:prstGeom>
          <a:noFill/>
          <a:ln/>
        </p:spPr>
        <p:txBody>
          <a:bodyPr wrap="none" lIns="0" tIns="0" rIns="0" bIns="0" rtlCol="0" anchor="t"/>
          <a:lstStyle/>
          <a:p>
            <a:pPr algn="ctr" indent="0" marL="0">
              <a:lnSpc>
                <a:spcPct val="104000"/>
              </a:lnSpc>
              <a:buNone/>
            </a:pPr>
            <a:r>
              <a:rPr lang="en-US" sz="1050" dirty="0">
                <a:solidFill>
                  <a:srgbClr val="404155"/>
                </a:solidFill>
                <a:latin typeface="Corben" pitchFamily="34" charset="0"/>
                <a:ea typeface="Corben" pitchFamily="34" charset="-122"/>
                <a:cs typeface="Corben" pitchFamily="34" charset="-120"/>
              </a:rPr>
              <a:t>Manager Recognition</a:t>
            </a:r>
            <a:endParaRPr lang="en-US" sz="1050" dirty="0"/>
          </a:p>
        </p:txBody>
      </p:sp>
      <p:sp>
        <p:nvSpPr>
          <p:cNvPr id="9" name="Text 6"/>
          <p:cNvSpPr/>
          <p:nvPr/>
        </p:nvSpPr>
        <p:spPr>
          <a:xfrm>
            <a:off x="2297993" y="4849425"/>
            <a:ext cx="1372712" cy="171593"/>
          </a:xfrm>
          <a:prstGeom prst="rect">
            <a:avLst/>
          </a:prstGeom>
          <a:noFill/>
          <a:ln/>
        </p:spPr>
        <p:txBody>
          <a:bodyPr wrap="none" lIns="0" tIns="0" rIns="0" bIns="0" rtlCol="0" anchor="t"/>
          <a:lstStyle/>
          <a:p>
            <a:pPr algn="ctr" indent="0" marL="0">
              <a:lnSpc>
                <a:spcPct val="104000"/>
              </a:lnSpc>
              <a:buNone/>
            </a:pPr>
            <a:r>
              <a:rPr lang="en-US" sz="1050" dirty="0">
                <a:solidFill>
                  <a:srgbClr val="404155"/>
                </a:solidFill>
                <a:latin typeface="Corben" pitchFamily="34" charset="0"/>
                <a:ea typeface="Corben" pitchFamily="34" charset="-122"/>
                <a:cs typeface="Corben" pitchFamily="34" charset="-120"/>
              </a:rPr>
              <a:t>Field Participation</a:t>
            </a:r>
            <a:endParaRPr lang="en-US" sz="1050" dirty="0"/>
          </a:p>
        </p:txBody>
      </p:sp>
      <p:pic>
        <p:nvPicPr>
          <p:cNvPr id="10" name="Image 1" descr="preencoded.png">    </p:cNvPr>
          <p:cNvPicPr>
            <a:picLocks noChangeAspect="1"/>
          </p:cNvPicPr>
          <p:nvPr/>
        </p:nvPicPr>
        <p:blipFill>
          <a:blip r:embed="rId2"/>
          <a:stretch>
            <a:fillRect/>
          </a:stretch>
        </p:blipFill>
        <p:spPr>
          <a:xfrm>
            <a:off x="8253404" y="1732855"/>
            <a:ext cx="3016869" cy="2100461"/>
          </a:xfrm>
          <a:prstGeom prst="rect">
            <a:avLst/>
          </a:prstGeom>
        </p:spPr>
      </p:pic>
      <p:sp>
        <p:nvSpPr>
          <p:cNvPr id="11" name="Text 7"/>
          <p:cNvSpPr/>
          <p:nvPr/>
        </p:nvSpPr>
        <p:spPr>
          <a:xfrm>
            <a:off x="7987207" y="3986907"/>
            <a:ext cx="3549264" cy="1188641"/>
          </a:xfrm>
          <a:prstGeom prst="rect">
            <a:avLst/>
          </a:prstGeom>
          <a:noFill/>
          <a:ln/>
        </p:spPr>
        <p:txBody>
          <a:bodyPr wrap="square" lIns="0" tIns="0" rIns="0" bIns="0" rtlCol="0" anchor="t">
            <a:normAutofit/>
          </a:bodyPr>
          <a:lstStyle/>
          <a:p>
            <a:pPr algn="l" indent="0" marL="0">
              <a:lnSpc>
                <a:spcPct val="123000"/>
              </a:lnSpc>
              <a:buNone/>
            </a:pPr>
            <a:r>
              <a:rPr lang="en-US" sz="1250" dirty="0">
                <a:solidFill>
                  <a:srgbClr val="404155"/>
                </a:solidFill>
                <a:latin typeface="Nobile" pitchFamily="34" charset="0"/>
                <a:ea typeface="Nobile" pitchFamily="34" charset="-122"/>
                <a:cs typeface="Nobile" pitchFamily="34" charset="-120"/>
              </a:rPr>
              <a:t>Gardiner turned feedback into a </a:t>
            </a:r>
            <a:pPr algn="l" indent="0" marL="0">
              <a:lnSpc>
                <a:spcPct val="123000"/>
              </a:lnSpc>
              <a:buNone/>
            </a:pPr>
            <a:r>
              <a:rPr lang="en-US" sz="1250" b="1" dirty="0">
                <a:solidFill>
                  <a:srgbClr val="404155"/>
                </a:solidFill>
                <a:latin typeface="Nobile Bold" pitchFamily="34" charset="0"/>
                <a:ea typeface="Nobile Bold" pitchFamily="34" charset="-122"/>
                <a:cs typeface="Nobile Bold" pitchFamily="34" charset="-120"/>
              </a:rPr>
              <a:t>visible, manager-led initiative</a:t>
            </a:r>
            <a:pPr algn="l" indent="0" marL="0">
              <a:lnSpc>
                <a:spcPct val="123000"/>
              </a:lnSpc>
              <a:buNone/>
            </a:pPr>
            <a:r>
              <a:rPr lang="en-US" sz="1250" dirty="0">
                <a:solidFill>
                  <a:srgbClr val="404155"/>
                </a:solidFill>
                <a:latin typeface="Nobile" pitchFamily="34" charset="0"/>
                <a:ea typeface="Nobile" pitchFamily="34" charset="-122"/>
                <a:cs typeface="Nobile" pitchFamily="34" charset="-120"/>
              </a:rPr>
              <a:t> — rather than leaving findings in a report. The result was a </a:t>
            </a:r>
            <a:pPr algn="l" indent="0" marL="0">
              <a:lnSpc>
                <a:spcPct val="123000"/>
              </a:lnSpc>
              <a:buNone/>
            </a:pPr>
            <a:r>
              <a:rPr lang="en-US" sz="1250" b="1" dirty="0">
                <a:solidFill>
                  <a:srgbClr val="404155"/>
                </a:solidFill>
                <a:latin typeface="Nobile Bold" pitchFamily="34" charset="0"/>
                <a:ea typeface="Nobile Bold" pitchFamily="34" charset="-122"/>
                <a:cs typeface="Nobile Bold" pitchFamily="34" charset="-120"/>
              </a:rPr>
              <a:t>+10.7% increase in participation</a:t>
            </a:r>
            <a:pPr algn="l" indent="0" marL="0">
              <a:lnSpc>
                <a:spcPct val="123000"/>
              </a:lnSpc>
              <a:buNone/>
            </a:pPr>
            <a:r>
              <a:rPr lang="en-US" sz="1250" dirty="0">
                <a:solidFill>
                  <a:srgbClr val="404155"/>
                </a:solidFill>
                <a:latin typeface="Nobile" pitchFamily="34" charset="0"/>
                <a:ea typeface="Nobile" pitchFamily="34" charset="-122"/>
                <a:cs typeface="Nobile" pitchFamily="34" charset="-120"/>
              </a:rPr>
              <a:t> from field associates.</a:t>
            </a:r>
            <a:endParaRPr lang="en-US" sz="1250" dirty="0"/>
          </a:p>
        </p:txBody>
      </p:sp>
      <p:sp>
        <p:nvSpPr>
          <p:cNvPr id="12" name="Shape 8"/>
          <p:cNvSpPr/>
          <p:nvPr/>
        </p:nvSpPr>
        <p:spPr>
          <a:xfrm>
            <a:off x="7987207" y="5329138"/>
            <a:ext cx="3549264" cy="801291"/>
          </a:xfrm>
          <a:prstGeom prst="roundRect">
            <a:avLst>
              <a:gd name="adj" fmla="val 8421"/>
            </a:avLst>
          </a:prstGeom>
          <a:solidFill>
            <a:srgbClr val="B6FCB8"/>
          </a:solidFill>
          <a:ln/>
        </p:spPr>
      </p:sp>
      <p:pic>
        <p:nvPicPr>
          <p:cNvPr id="13" name="Image 2" descr="preencoded.png">    </p:cNvPr>
          <p:cNvPicPr>
            <a:picLocks noChangeAspect="1"/>
          </p:cNvPicPr>
          <p:nvPr/>
        </p:nvPicPr>
        <p:blipFill>
          <a:blip r:embed="rId3"/>
          <a:stretch>
            <a:fillRect/>
          </a:stretch>
        </p:blipFill>
        <p:spPr>
          <a:xfrm>
            <a:off x="8147838" y="5523905"/>
            <a:ext cx="200814" cy="160635"/>
          </a:xfrm>
          <a:prstGeom prst="rect">
            <a:avLst/>
          </a:prstGeom>
        </p:spPr>
      </p:pic>
      <p:sp>
        <p:nvSpPr>
          <p:cNvPr id="14" name="Text 9"/>
          <p:cNvSpPr/>
          <p:nvPr/>
        </p:nvSpPr>
        <p:spPr>
          <a:xfrm>
            <a:off x="8509283" y="5492055"/>
            <a:ext cx="2866556" cy="475456"/>
          </a:xfrm>
          <a:prstGeom prst="rect">
            <a:avLst/>
          </a:prstGeom>
          <a:noFill/>
          <a:ln/>
        </p:spPr>
        <p:txBody>
          <a:bodyPr wrap="square" lIns="0" tIns="0" rIns="0" bIns="0" rtlCol="0" anchor="t">
            <a:normAutofit/>
          </a:bodyPr>
          <a:lstStyle/>
          <a:p>
            <a:pPr algn="l" indent="0" marL="0">
              <a:lnSpc>
                <a:spcPct val="123000"/>
              </a:lnSpc>
              <a:buNone/>
            </a:pPr>
            <a:r>
              <a:rPr lang="en-US" sz="1250" b="1" dirty="0">
                <a:solidFill>
                  <a:srgbClr val="000000"/>
                </a:solidFill>
                <a:latin typeface="Nobile Bold" pitchFamily="34" charset="0"/>
                <a:ea typeface="Nobile Bold" pitchFamily="34" charset="-122"/>
                <a:cs typeface="Nobile Bold" pitchFamily="34" charset="-120"/>
              </a:rPr>
              <a:t>Lesson:</a:t>
            </a:r>
            <a:pPr algn="l" indent="0" marL="0">
              <a:lnSpc>
                <a:spcPct val="123000"/>
              </a:lnSpc>
              <a:buNone/>
            </a:pPr>
            <a:r>
              <a:rPr lang="en-US" sz="1250" dirty="0">
                <a:solidFill>
                  <a:srgbClr val="000000"/>
                </a:solidFill>
                <a:latin typeface="Nobile" pitchFamily="34" charset="0"/>
                <a:ea typeface="Nobile" pitchFamily="34" charset="-122"/>
                <a:cs typeface="Nobile" pitchFamily="34" charset="-120"/>
              </a:rPr>
              <a:t> Listen → Activate managers → Measure the response.</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61475" y="584498"/>
            <a:ext cx="10868745" cy="590649"/>
          </a:xfrm>
          <a:prstGeom prst="rect">
            <a:avLst/>
          </a:prstGeom>
          <a:noFill/>
          <a:ln/>
        </p:spPr>
        <p:txBody>
          <a:bodyPr wrap="none" lIns="0" tIns="0" rIns="0" bIns="0" rtlCol="0" anchor="t"/>
          <a:lstStyle/>
          <a:p>
            <a:pPr algn="l" indent="0" marL="0">
              <a:lnSpc>
                <a:spcPct val="104000"/>
              </a:lnSpc>
              <a:buNone/>
            </a:pPr>
            <a:r>
              <a:rPr lang="en-US" sz="3700" dirty="0">
                <a:solidFill>
                  <a:srgbClr val="1B1B27"/>
                </a:solidFill>
                <a:latin typeface="Corben" pitchFamily="34" charset="0"/>
                <a:ea typeface="Corben" pitchFamily="34" charset="-122"/>
                <a:cs typeface="Corben" pitchFamily="34" charset="-120"/>
              </a:rPr>
              <a:t>Your Annual Listening Calendar</a:t>
            </a:r>
            <a:endParaRPr lang="en-US" sz="3700" dirty="0"/>
          </a:p>
        </p:txBody>
      </p:sp>
      <p:sp>
        <p:nvSpPr>
          <p:cNvPr id="3" name="Shape 1"/>
          <p:cNvSpPr/>
          <p:nvPr/>
        </p:nvSpPr>
        <p:spPr>
          <a:xfrm>
            <a:off x="661475" y="3322737"/>
            <a:ext cx="10868745" cy="25400"/>
          </a:xfrm>
          <a:prstGeom prst="roundRect">
            <a:avLst>
              <a:gd name="adj" fmla="val 49999"/>
            </a:avLst>
          </a:prstGeom>
          <a:solidFill>
            <a:srgbClr val="B8BFDF"/>
          </a:solidFill>
          <a:ln/>
        </p:spPr>
      </p:sp>
      <p:sp>
        <p:nvSpPr>
          <p:cNvPr id="4" name="Shape 2"/>
          <p:cNvSpPr/>
          <p:nvPr/>
        </p:nvSpPr>
        <p:spPr>
          <a:xfrm>
            <a:off x="2381488" y="2755702"/>
            <a:ext cx="25399" cy="567035"/>
          </a:xfrm>
          <a:prstGeom prst="roundRect">
            <a:avLst>
              <a:gd name="adj" fmla="val 50001"/>
            </a:avLst>
          </a:prstGeom>
          <a:solidFill>
            <a:srgbClr val="B8BFDF"/>
          </a:solidFill>
          <a:ln/>
        </p:spPr>
      </p:sp>
      <p:sp>
        <p:nvSpPr>
          <p:cNvPr id="5" name="Shape 3"/>
          <p:cNvSpPr/>
          <p:nvPr/>
        </p:nvSpPr>
        <p:spPr>
          <a:xfrm>
            <a:off x="2181567" y="3110111"/>
            <a:ext cx="425241" cy="425252"/>
          </a:xfrm>
          <a:prstGeom prst="roundRect">
            <a:avLst>
              <a:gd name="adj" fmla="val 18669"/>
            </a:avLst>
          </a:prstGeom>
          <a:solidFill>
            <a:srgbClr val="D2D9F9"/>
          </a:solidFill>
          <a:ln w="6350">
            <a:solidFill>
              <a:srgbClr val="B8BFDF"/>
            </a:solidFill>
            <a:prstDash val="solid"/>
          </a:ln>
        </p:spPr>
      </p:sp>
      <p:sp>
        <p:nvSpPr>
          <p:cNvPr id="6" name="Text 4"/>
          <p:cNvSpPr/>
          <p:nvPr/>
        </p:nvSpPr>
        <p:spPr>
          <a:xfrm>
            <a:off x="2252457" y="3145532"/>
            <a:ext cx="283461" cy="354409"/>
          </a:xfrm>
          <a:prstGeom prst="rect">
            <a:avLst/>
          </a:prstGeom>
          <a:noFill/>
          <a:ln/>
        </p:spPr>
        <p:txBody>
          <a:bodyPr wrap="none" lIns="0" tIns="0" rIns="0" bIns="0" rtlCol="0" anchor="ctr"/>
          <a:lstStyle/>
          <a:p>
            <a:pPr algn="ctr" indent="0" marL="0">
              <a:lnSpc>
                <a:spcPct val="100000"/>
              </a:lnSpc>
              <a:buNone/>
            </a:pPr>
            <a:r>
              <a:rPr lang="en-US" sz="2200" dirty="0">
                <a:solidFill>
                  <a:srgbClr val="404155"/>
                </a:solidFill>
                <a:latin typeface="Corben" pitchFamily="34" charset="0"/>
                <a:ea typeface="Corben" pitchFamily="34" charset="-122"/>
                <a:cs typeface="Corben" pitchFamily="34" charset="-120"/>
              </a:rPr>
              <a:t>1</a:t>
            </a:r>
            <a:endParaRPr lang="en-US" sz="2200" dirty="0"/>
          </a:p>
        </p:txBody>
      </p:sp>
      <p:sp>
        <p:nvSpPr>
          <p:cNvPr id="7" name="Text 5"/>
          <p:cNvSpPr/>
          <p:nvPr/>
        </p:nvSpPr>
        <p:spPr>
          <a:xfrm>
            <a:off x="850482" y="1553170"/>
            <a:ext cx="3087412" cy="295275"/>
          </a:xfrm>
          <a:prstGeom prst="rect">
            <a:avLst/>
          </a:prstGeom>
          <a:noFill/>
          <a:ln/>
        </p:spPr>
        <p:txBody>
          <a:bodyPr wrap="none" lIns="0" tIns="0" rIns="0" bIns="0" rtlCol="0" anchor="t"/>
          <a:lstStyle/>
          <a:p>
            <a:pPr algn="ctr" indent="0" marL="0">
              <a:lnSpc>
                <a:spcPct val="104000"/>
              </a:lnSpc>
              <a:buNone/>
            </a:pPr>
            <a:r>
              <a:rPr lang="en-US" sz="1850" dirty="0">
                <a:solidFill>
                  <a:srgbClr val="404155"/>
                </a:solidFill>
                <a:latin typeface="Corben" pitchFamily="34" charset="0"/>
                <a:ea typeface="Corben" pitchFamily="34" charset="-122"/>
                <a:cs typeface="Corben" pitchFamily="34" charset="-120"/>
              </a:rPr>
              <a:t>January</a:t>
            </a:r>
            <a:endParaRPr lang="en-US" sz="1850" dirty="0"/>
          </a:p>
        </p:txBody>
      </p:sp>
      <p:sp>
        <p:nvSpPr>
          <p:cNvPr id="8" name="Text 6"/>
          <p:cNvSpPr/>
          <p:nvPr/>
        </p:nvSpPr>
        <p:spPr>
          <a:xfrm>
            <a:off x="850482" y="1961852"/>
            <a:ext cx="3087412" cy="302419"/>
          </a:xfrm>
          <a:prstGeom prst="rect">
            <a:avLst/>
          </a:prstGeom>
          <a:noFill/>
          <a:ln/>
        </p:spPr>
        <p:txBody>
          <a:bodyPr wrap="none" lIns="0" tIns="0" rIns="0" bIns="0" rtlCol="0" anchor="t"/>
          <a:lstStyle/>
          <a:p>
            <a:pPr algn="ctr" indent="0" marL="0">
              <a:lnSpc>
                <a:spcPct val="133000"/>
              </a:lnSpc>
              <a:buNone/>
            </a:pPr>
            <a:r>
              <a:rPr lang="en-US" sz="1450" dirty="0">
                <a:solidFill>
                  <a:srgbClr val="404155"/>
                </a:solidFill>
                <a:latin typeface="Nobile" pitchFamily="34" charset="0"/>
                <a:ea typeface="Nobile" pitchFamily="34" charset="-122"/>
                <a:cs typeface="Nobile" pitchFamily="34" charset="-120"/>
              </a:rPr>
              <a:t>eNPS</a:t>
            </a:r>
            <a:endParaRPr lang="en-US" sz="1450" dirty="0"/>
          </a:p>
        </p:txBody>
      </p:sp>
      <p:sp>
        <p:nvSpPr>
          <p:cNvPr id="9" name="Shape 7"/>
          <p:cNvSpPr/>
          <p:nvPr/>
        </p:nvSpPr>
        <p:spPr>
          <a:xfrm>
            <a:off x="4232268" y="3322737"/>
            <a:ext cx="25399" cy="567035"/>
          </a:xfrm>
          <a:prstGeom prst="roundRect">
            <a:avLst>
              <a:gd name="adj" fmla="val 50001"/>
            </a:avLst>
          </a:prstGeom>
          <a:solidFill>
            <a:srgbClr val="B8BFDF"/>
          </a:solidFill>
          <a:ln/>
        </p:spPr>
      </p:sp>
      <p:sp>
        <p:nvSpPr>
          <p:cNvPr id="10" name="Shape 8"/>
          <p:cNvSpPr/>
          <p:nvPr/>
        </p:nvSpPr>
        <p:spPr>
          <a:xfrm>
            <a:off x="4032348" y="3110111"/>
            <a:ext cx="425241" cy="425252"/>
          </a:xfrm>
          <a:prstGeom prst="roundRect">
            <a:avLst>
              <a:gd name="adj" fmla="val 18669"/>
            </a:avLst>
          </a:prstGeom>
          <a:solidFill>
            <a:srgbClr val="D2D9F9"/>
          </a:solidFill>
          <a:ln w="6350">
            <a:solidFill>
              <a:srgbClr val="B8BFDF"/>
            </a:solidFill>
            <a:prstDash val="solid"/>
          </a:ln>
        </p:spPr>
      </p:sp>
      <p:sp>
        <p:nvSpPr>
          <p:cNvPr id="11" name="Text 9"/>
          <p:cNvSpPr/>
          <p:nvPr/>
        </p:nvSpPr>
        <p:spPr>
          <a:xfrm>
            <a:off x="4103238" y="3145532"/>
            <a:ext cx="283461" cy="354409"/>
          </a:xfrm>
          <a:prstGeom prst="rect">
            <a:avLst/>
          </a:prstGeom>
          <a:noFill/>
          <a:ln/>
        </p:spPr>
        <p:txBody>
          <a:bodyPr wrap="none" lIns="0" tIns="0" rIns="0" bIns="0" rtlCol="0" anchor="ctr"/>
          <a:lstStyle/>
          <a:p>
            <a:pPr algn="ctr" indent="0" marL="0">
              <a:lnSpc>
                <a:spcPct val="100000"/>
              </a:lnSpc>
              <a:buNone/>
            </a:pPr>
            <a:r>
              <a:rPr lang="en-US" sz="2200" dirty="0">
                <a:solidFill>
                  <a:srgbClr val="404155"/>
                </a:solidFill>
                <a:latin typeface="Corben" pitchFamily="34" charset="0"/>
                <a:ea typeface="Corben" pitchFamily="34" charset="-122"/>
                <a:cs typeface="Corben" pitchFamily="34" charset="-120"/>
              </a:rPr>
              <a:t>2</a:t>
            </a:r>
            <a:endParaRPr lang="en-US" sz="2200" dirty="0"/>
          </a:p>
        </p:txBody>
      </p:sp>
      <p:sp>
        <p:nvSpPr>
          <p:cNvPr id="12" name="Text 10"/>
          <p:cNvSpPr/>
          <p:nvPr/>
        </p:nvSpPr>
        <p:spPr>
          <a:xfrm>
            <a:off x="2701262" y="4078784"/>
            <a:ext cx="3087412" cy="295275"/>
          </a:xfrm>
          <a:prstGeom prst="rect">
            <a:avLst/>
          </a:prstGeom>
          <a:noFill/>
          <a:ln/>
        </p:spPr>
        <p:txBody>
          <a:bodyPr wrap="none" lIns="0" tIns="0" rIns="0" bIns="0" rtlCol="0" anchor="t"/>
          <a:lstStyle/>
          <a:p>
            <a:pPr algn="ctr" indent="0" marL="0">
              <a:lnSpc>
                <a:spcPct val="104000"/>
              </a:lnSpc>
              <a:buNone/>
            </a:pPr>
            <a:r>
              <a:rPr lang="en-US" sz="1850" dirty="0">
                <a:solidFill>
                  <a:srgbClr val="404155"/>
                </a:solidFill>
                <a:latin typeface="Corben" pitchFamily="34" charset="0"/>
                <a:ea typeface="Corben" pitchFamily="34" charset="-122"/>
                <a:cs typeface="Corben" pitchFamily="34" charset="-120"/>
              </a:rPr>
              <a:t>April</a:t>
            </a:r>
            <a:endParaRPr lang="en-US" sz="1850" dirty="0"/>
          </a:p>
        </p:txBody>
      </p:sp>
      <p:sp>
        <p:nvSpPr>
          <p:cNvPr id="13" name="Text 11"/>
          <p:cNvSpPr/>
          <p:nvPr/>
        </p:nvSpPr>
        <p:spPr>
          <a:xfrm>
            <a:off x="2701262" y="4487466"/>
            <a:ext cx="3087412" cy="302419"/>
          </a:xfrm>
          <a:prstGeom prst="rect">
            <a:avLst/>
          </a:prstGeom>
          <a:noFill/>
          <a:ln/>
        </p:spPr>
        <p:txBody>
          <a:bodyPr wrap="none" lIns="0" tIns="0" rIns="0" bIns="0" rtlCol="0" anchor="t"/>
          <a:lstStyle/>
          <a:p>
            <a:pPr algn="ctr" indent="0" marL="0">
              <a:lnSpc>
                <a:spcPct val="133000"/>
              </a:lnSpc>
              <a:buNone/>
            </a:pPr>
            <a:r>
              <a:rPr lang="en-US" sz="1450" dirty="0">
                <a:solidFill>
                  <a:srgbClr val="404155"/>
                </a:solidFill>
                <a:latin typeface="Nobile" pitchFamily="34" charset="0"/>
                <a:ea typeface="Nobile" pitchFamily="34" charset="-122"/>
                <a:cs typeface="Nobile" pitchFamily="34" charset="-120"/>
              </a:rPr>
              <a:t>eNPS + Engagement Survey</a:t>
            </a:r>
            <a:endParaRPr lang="en-US" sz="1450" dirty="0"/>
          </a:p>
        </p:txBody>
      </p:sp>
      <p:sp>
        <p:nvSpPr>
          <p:cNvPr id="14" name="Shape 12"/>
          <p:cNvSpPr/>
          <p:nvPr/>
        </p:nvSpPr>
        <p:spPr>
          <a:xfrm>
            <a:off x="6083148" y="2755702"/>
            <a:ext cx="25399" cy="567035"/>
          </a:xfrm>
          <a:prstGeom prst="roundRect">
            <a:avLst>
              <a:gd name="adj" fmla="val 50001"/>
            </a:avLst>
          </a:prstGeom>
          <a:solidFill>
            <a:srgbClr val="B8BFDF"/>
          </a:solidFill>
          <a:ln/>
        </p:spPr>
      </p:sp>
      <p:sp>
        <p:nvSpPr>
          <p:cNvPr id="15" name="Shape 13"/>
          <p:cNvSpPr/>
          <p:nvPr/>
        </p:nvSpPr>
        <p:spPr>
          <a:xfrm>
            <a:off x="5883227" y="3110111"/>
            <a:ext cx="425241" cy="425252"/>
          </a:xfrm>
          <a:prstGeom prst="roundRect">
            <a:avLst>
              <a:gd name="adj" fmla="val 18669"/>
            </a:avLst>
          </a:prstGeom>
          <a:solidFill>
            <a:srgbClr val="D2D9F9"/>
          </a:solidFill>
          <a:ln w="6350">
            <a:solidFill>
              <a:srgbClr val="B8BFDF"/>
            </a:solidFill>
            <a:prstDash val="solid"/>
          </a:ln>
        </p:spPr>
      </p:sp>
      <p:sp>
        <p:nvSpPr>
          <p:cNvPr id="16" name="Text 14"/>
          <p:cNvSpPr/>
          <p:nvPr/>
        </p:nvSpPr>
        <p:spPr>
          <a:xfrm>
            <a:off x="5954117" y="3145532"/>
            <a:ext cx="283461" cy="354409"/>
          </a:xfrm>
          <a:prstGeom prst="rect">
            <a:avLst/>
          </a:prstGeom>
          <a:noFill/>
          <a:ln/>
        </p:spPr>
        <p:txBody>
          <a:bodyPr wrap="none" lIns="0" tIns="0" rIns="0" bIns="0" rtlCol="0" anchor="ctr"/>
          <a:lstStyle/>
          <a:p>
            <a:pPr algn="ctr" indent="0" marL="0">
              <a:lnSpc>
                <a:spcPct val="100000"/>
              </a:lnSpc>
              <a:buNone/>
            </a:pPr>
            <a:r>
              <a:rPr lang="en-US" sz="2200" dirty="0">
                <a:solidFill>
                  <a:srgbClr val="404155"/>
                </a:solidFill>
                <a:latin typeface="Corben" pitchFamily="34" charset="0"/>
                <a:ea typeface="Corben" pitchFamily="34" charset="-122"/>
                <a:cs typeface="Corben" pitchFamily="34" charset="-120"/>
              </a:rPr>
              <a:t>3</a:t>
            </a:r>
            <a:endParaRPr lang="en-US" sz="2200" dirty="0"/>
          </a:p>
        </p:txBody>
      </p:sp>
      <p:sp>
        <p:nvSpPr>
          <p:cNvPr id="17" name="Text 15"/>
          <p:cNvSpPr/>
          <p:nvPr/>
        </p:nvSpPr>
        <p:spPr>
          <a:xfrm>
            <a:off x="4552142" y="1553170"/>
            <a:ext cx="3087412" cy="295275"/>
          </a:xfrm>
          <a:prstGeom prst="rect">
            <a:avLst/>
          </a:prstGeom>
          <a:noFill/>
          <a:ln/>
        </p:spPr>
        <p:txBody>
          <a:bodyPr wrap="none" lIns="0" tIns="0" rIns="0" bIns="0" rtlCol="0" anchor="t"/>
          <a:lstStyle/>
          <a:p>
            <a:pPr algn="ctr" indent="0" marL="0">
              <a:lnSpc>
                <a:spcPct val="104000"/>
              </a:lnSpc>
              <a:buNone/>
            </a:pPr>
            <a:r>
              <a:rPr lang="en-US" sz="1850" dirty="0">
                <a:solidFill>
                  <a:srgbClr val="404155"/>
                </a:solidFill>
                <a:latin typeface="Corben" pitchFamily="34" charset="0"/>
                <a:ea typeface="Corben" pitchFamily="34" charset="-122"/>
                <a:cs typeface="Corben" pitchFamily="34" charset="-120"/>
              </a:rPr>
              <a:t>July</a:t>
            </a:r>
            <a:endParaRPr lang="en-US" sz="1850" dirty="0"/>
          </a:p>
        </p:txBody>
      </p:sp>
      <p:sp>
        <p:nvSpPr>
          <p:cNvPr id="18" name="Text 16"/>
          <p:cNvSpPr/>
          <p:nvPr/>
        </p:nvSpPr>
        <p:spPr>
          <a:xfrm>
            <a:off x="4552142" y="1961852"/>
            <a:ext cx="3087412" cy="302419"/>
          </a:xfrm>
          <a:prstGeom prst="rect">
            <a:avLst/>
          </a:prstGeom>
          <a:noFill/>
          <a:ln/>
        </p:spPr>
        <p:txBody>
          <a:bodyPr wrap="none" lIns="0" tIns="0" rIns="0" bIns="0" rtlCol="0" anchor="t"/>
          <a:lstStyle/>
          <a:p>
            <a:pPr algn="ctr" indent="0" marL="0">
              <a:lnSpc>
                <a:spcPct val="133000"/>
              </a:lnSpc>
              <a:buNone/>
            </a:pPr>
            <a:r>
              <a:rPr lang="en-US" sz="1450" dirty="0">
                <a:solidFill>
                  <a:srgbClr val="404155"/>
                </a:solidFill>
                <a:latin typeface="Nobile" pitchFamily="34" charset="0"/>
                <a:ea typeface="Nobile" pitchFamily="34" charset="-122"/>
                <a:cs typeface="Nobile" pitchFamily="34" charset="-120"/>
              </a:rPr>
              <a:t>eNPS</a:t>
            </a:r>
            <a:endParaRPr lang="en-US" sz="1450" dirty="0"/>
          </a:p>
        </p:txBody>
      </p:sp>
      <p:sp>
        <p:nvSpPr>
          <p:cNvPr id="19" name="Shape 17"/>
          <p:cNvSpPr/>
          <p:nvPr/>
        </p:nvSpPr>
        <p:spPr>
          <a:xfrm>
            <a:off x="7933928" y="3322737"/>
            <a:ext cx="25399" cy="567035"/>
          </a:xfrm>
          <a:prstGeom prst="roundRect">
            <a:avLst>
              <a:gd name="adj" fmla="val 50001"/>
            </a:avLst>
          </a:prstGeom>
          <a:solidFill>
            <a:srgbClr val="B8BFDF"/>
          </a:solidFill>
          <a:ln/>
        </p:spPr>
      </p:sp>
      <p:sp>
        <p:nvSpPr>
          <p:cNvPr id="20" name="Shape 18"/>
          <p:cNvSpPr/>
          <p:nvPr/>
        </p:nvSpPr>
        <p:spPr>
          <a:xfrm>
            <a:off x="7734007" y="3110111"/>
            <a:ext cx="425241" cy="425252"/>
          </a:xfrm>
          <a:prstGeom prst="roundRect">
            <a:avLst>
              <a:gd name="adj" fmla="val 18669"/>
            </a:avLst>
          </a:prstGeom>
          <a:solidFill>
            <a:srgbClr val="D2D9F9"/>
          </a:solidFill>
          <a:ln w="6350">
            <a:solidFill>
              <a:srgbClr val="B8BFDF"/>
            </a:solidFill>
            <a:prstDash val="solid"/>
          </a:ln>
        </p:spPr>
      </p:sp>
      <p:sp>
        <p:nvSpPr>
          <p:cNvPr id="21" name="Text 19"/>
          <p:cNvSpPr/>
          <p:nvPr/>
        </p:nvSpPr>
        <p:spPr>
          <a:xfrm>
            <a:off x="7804897" y="3145532"/>
            <a:ext cx="283461" cy="354409"/>
          </a:xfrm>
          <a:prstGeom prst="rect">
            <a:avLst/>
          </a:prstGeom>
          <a:noFill/>
          <a:ln/>
        </p:spPr>
        <p:txBody>
          <a:bodyPr wrap="none" lIns="0" tIns="0" rIns="0" bIns="0" rtlCol="0" anchor="ctr"/>
          <a:lstStyle/>
          <a:p>
            <a:pPr algn="ctr" indent="0" marL="0">
              <a:lnSpc>
                <a:spcPct val="100000"/>
              </a:lnSpc>
              <a:buNone/>
            </a:pPr>
            <a:r>
              <a:rPr lang="en-US" sz="2200" dirty="0">
                <a:solidFill>
                  <a:srgbClr val="404155"/>
                </a:solidFill>
                <a:latin typeface="Corben" pitchFamily="34" charset="0"/>
                <a:ea typeface="Corben" pitchFamily="34" charset="-122"/>
                <a:cs typeface="Corben" pitchFamily="34" charset="-120"/>
              </a:rPr>
              <a:t>4</a:t>
            </a:r>
            <a:endParaRPr lang="en-US" sz="2200" dirty="0"/>
          </a:p>
        </p:txBody>
      </p:sp>
      <p:sp>
        <p:nvSpPr>
          <p:cNvPr id="22" name="Text 20"/>
          <p:cNvSpPr/>
          <p:nvPr/>
        </p:nvSpPr>
        <p:spPr>
          <a:xfrm>
            <a:off x="6402922" y="4078784"/>
            <a:ext cx="3087412" cy="295275"/>
          </a:xfrm>
          <a:prstGeom prst="rect">
            <a:avLst/>
          </a:prstGeom>
          <a:noFill/>
          <a:ln/>
        </p:spPr>
        <p:txBody>
          <a:bodyPr wrap="none" lIns="0" tIns="0" rIns="0" bIns="0" rtlCol="0" anchor="t"/>
          <a:lstStyle/>
          <a:p>
            <a:pPr algn="ctr" indent="0" marL="0">
              <a:lnSpc>
                <a:spcPct val="104000"/>
              </a:lnSpc>
              <a:buNone/>
            </a:pPr>
            <a:r>
              <a:rPr lang="en-US" sz="1850" dirty="0">
                <a:solidFill>
                  <a:srgbClr val="404155"/>
                </a:solidFill>
                <a:latin typeface="Corben" pitchFamily="34" charset="0"/>
                <a:ea typeface="Corben" pitchFamily="34" charset="-122"/>
                <a:cs typeface="Corben" pitchFamily="34" charset="-120"/>
              </a:rPr>
              <a:t>October</a:t>
            </a:r>
            <a:endParaRPr lang="en-US" sz="1850" dirty="0"/>
          </a:p>
        </p:txBody>
      </p:sp>
      <p:sp>
        <p:nvSpPr>
          <p:cNvPr id="23" name="Text 21"/>
          <p:cNvSpPr/>
          <p:nvPr/>
        </p:nvSpPr>
        <p:spPr>
          <a:xfrm>
            <a:off x="6402922" y="4487466"/>
            <a:ext cx="3087412" cy="302419"/>
          </a:xfrm>
          <a:prstGeom prst="rect">
            <a:avLst/>
          </a:prstGeom>
          <a:noFill/>
          <a:ln/>
        </p:spPr>
        <p:txBody>
          <a:bodyPr wrap="none" lIns="0" tIns="0" rIns="0" bIns="0" rtlCol="0" anchor="t"/>
          <a:lstStyle/>
          <a:p>
            <a:pPr algn="ctr" indent="0" marL="0">
              <a:lnSpc>
                <a:spcPct val="133000"/>
              </a:lnSpc>
              <a:buNone/>
            </a:pPr>
            <a:r>
              <a:rPr lang="en-US" sz="1450" dirty="0">
                <a:solidFill>
                  <a:srgbClr val="404155"/>
                </a:solidFill>
                <a:latin typeface="Nobile" pitchFamily="34" charset="0"/>
                <a:ea typeface="Nobile" pitchFamily="34" charset="-122"/>
                <a:cs typeface="Nobile" pitchFamily="34" charset="-120"/>
              </a:rPr>
              <a:t>eNPS + Engagement Survey</a:t>
            </a:r>
            <a:endParaRPr lang="en-US" sz="1450" dirty="0"/>
          </a:p>
        </p:txBody>
      </p:sp>
      <p:sp>
        <p:nvSpPr>
          <p:cNvPr id="24" name="Shape 22"/>
          <p:cNvSpPr/>
          <p:nvPr/>
        </p:nvSpPr>
        <p:spPr>
          <a:xfrm>
            <a:off x="9784808" y="2755702"/>
            <a:ext cx="25399" cy="567035"/>
          </a:xfrm>
          <a:prstGeom prst="roundRect">
            <a:avLst>
              <a:gd name="adj" fmla="val 50001"/>
            </a:avLst>
          </a:prstGeom>
          <a:solidFill>
            <a:srgbClr val="B8BFDF"/>
          </a:solidFill>
          <a:ln/>
        </p:spPr>
      </p:sp>
      <p:sp>
        <p:nvSpPr>
          <p:cNvPr id="25" name="Shape 23"/>
          <p:cNvSpPr/>
          <p:nvPr/>
        </p:nvSpPr>
        <p:spPr>
          <a:xfrm>
            <a:off x="9584887" y="3110111"/>
            <a:ext cx="425241" cy="425252"/>
          </a:xfrm>
          <a:prstGeom prst="roundRect">
            <a:avLst>
              <a:gd name="adj" fmla="val 18669"/>
            </a:avLst>
          </a:prstGeom>
          <a:solidFill>
            <a:srgbClr val="D2D9F9"/>
          </a:solidFill>
          <a:ln w="6350">
            <a:solidFill>
              <a:srgbClr val="B8BFDF"/>
            </a:solidFill>
            <a:prstDash val="solid"/>
          </a:ln>
        </p:spPr>
      </p:sp>
      <p:sp>
        <p:nvSpPr>
          <p:cNvPr id="26" name="Text 24"/>
          <p:cNvSpPr/>
          <p:nvPr/>
        </p:nvSpPr>
        <p:spPr>
          <a:xfrm>
            <a:off x="9655777" y="3145532"/>
            <a:ext cx="283461" cy="354409"/>
          </a:xfrm>
          <a:prstGeom prst="rect">
            <a:avLst/>
          </a:prstGeom>
          <a:noFill/>
          <a:ln/>
        </p:spPr>
        <p:txBody>
          <a:bodyPr wrap="none" lIns="0" tIns="0" rIns="0" bIns="0" rtlCol="0" anchor="ctr"/>
          <a:lstStyle/>
          <a:p>
            <a:pPr algn="ctr" indent="0" marL="0">
              <a:lnSpc>
                <a:spcPct val="100000"/>
              </a:lnSpc>
              <a:buNone/>
            </a:pPr>
            <a:r>
              <a:rPr lang="en-US" sz="2200" dirty="0">
                <a:solidFill>
                  <a:srgbClr val="404155"/>
                </a:solidFill>
                <a:latin typeface="Corben" pitchFamily="34" charset="0"/>
                <a:ea typeface="Corben" pitchFamily="34" charset="-122"/>
                <a:cs typeface="Corben" pitchFamily="34" charset="-120"/>
              </a:rPr>
              <a:t>5</a:t>
            </a:r>
            <a:endParaRPr lang="en-US" sz="2200" dirty="0"/>
          </a:p>
        </p:txBody>
      </p:sp>
      <p:sp>
        <p:nvSpPr>
          <p:cNvPr id="27" name="Text 25"/>
          <p:cNvSpPr/>
          <p:nvPr/>
        </p:nvSpPr>
        <p:spPr>
          <a:xfrm>
            <a:off x="8253801" y="1553170"/>
            <a:ext cx="3087412" cy="295275"/>
          </a:xfrm>
          <a:prstGeom prst="rect">
            <a:avLst/>
          </a:prstGeom>
          <a:noFill/>
          <a:ln/>
        </p:spPr>
        <p:txBody>
          <a:bodyPr wrap="none" lIns="0" tIns="0" rIns="0" bIns="0" rtlCol="0" anchor="t"/>
          <a:lstStyle/>
          <a:p>
            <a:pPr algn="ctr" indent="0" marL="0">
              <a:lnSpc>
                <a:spcPct val="104000"/>
              </a:lnSpc>
              <a:buNone/>
            </a:pPr>
            <a:r>
              <a:rPr lang="en-US" sz="1850" dirty="0">
                <a:solidFill>
                  <a:srgbClr val="404155"/>
                </a:solidFill>
                <a:latin typeface="Corben" pitchFamily="34" charset="0"/>
                <a:ea typeface="Corben" pitchFamily="34" charset="-122"/>
                <a:cs typeface="Corben" pitchFamily="34" charset="-120"/>
              </a:rPr>
              <a:t>December</a:t>
            </a:r>
            <a:endParaRPr lang="en-US" sz="1850" dirty="0"/>
          </a:p>
        </p:txBody>
      </p:sp>
      <p:sp>
        <p:nvSpPr>
          <p:cNvPr id="28" name="Text 26"/>
          <p:cNvSpPr/>
          <p:nvPr/>
        </p:nvSpPr>
        <p:spPr>
          <a:xfrm>
            <a:off x="8253801" y="1961852"/>
            <a:ext cx="3087412" cy="604838"/>
          </a:xfrm>
          <a:prstGeom prst="rect">
            <a:avLst/>
          </a:prstGeom>
          <a:noFill/>
          <a:ln/>
        </p:spPr>
        <p:txBody>
          <a:bodyPr wrap="square" lIns="0" tIns="0" rIns="0" bIns="0" rtlCol="0" anchor="t">
            <a:normAutofit/>
          </a:bodyPr>
          <a:lstStyle/>
          <a:p>
            <a:pPr algn="ctr" indent="0" marL="0">
              <a:lnSpc>
                <a:spcPct val="133000"/>
              </a:lnSpc>
              <a:buNone/>
            </a:pPr>
            <a:r>
              <a:rPr lang="en-US" sz="1450" dirty="0">
                <a:solidFill>
                  <a:srgbClr val="404155"/>
                </a:solidFill>
                <a:latin typeface="Nobile" pitchFamily="34" charset="0"/>
                <a:ea typeface="Nobile" pitchFamily="34" charset="-122"/>
                <a:cs typeface="Nobile" pitchFamily="34" charset="-120"/>
              </a:rPr>
              <a:t>Protect recovery time — no new surveys</a:t>
            </a:r>
            <a:endParaRPr lang="en-US" sz="1450" dirty="0"/>
          </a:p>
        </p:txBody>
      </p:sp>
      <p:sp>
        <p:nvSpPr>
          <p:cNvPr id="29" name="Text 27"/>
          <p:cNvSpPr/>
          <p:nvPr/>
        </p:nvSpPr>
        <p:spPr>
          <a:xfrm>
            <a:off x="661475" y="5002510"/>
            <a:ext cx="11478330" cy="302419"/>
          </a:xfrm>
          <a:prstGeom prst="rect">
            <a:avLst/>
          </a:prstGeom>
          <a:noFill/>
          <a:ln/>
        </p:spPr>
        <p:txBody>
          <a:bodyPr wrap="none" lIns="0" tIns="0" rIns="0" bIns="0" rtlCol="0" anchor="t"/>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Custom pulses are </a:t>
            </a:r>
            <a:pPr algn="l" indent="0" marL="0">
              <a:lnSpc>
                <a:spcPct val="133000"/>
              </a:lnSpc>
              <a:buNone/>
            </a:pPr>
            <a:r>
              <a:rPr lang="en-US" sz="1450" b="1" dirty="0">
                <a:solidFill>
                  <a:srgbClr val="404155"/>
                </a:solidFill>
                <a:latin typeface="Nobile Bold" pitchFamily="34" charset="0"/>
                <a:ea typeface="Nobile Bold" pitchFamily="34" charset="-122"/>
                <a:cs typeface="Nobile Bold" pitchFamily="34" charset="-120"/>
              </a:rPr>
              <a:t>event-driven</a:t>
            </a:r>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 — launch them when a specific decision demands timely input, not on a fixed schedule.</a:t>
            </a:r>
            <a:endParaRPr lang="en-US" sz="1450" dirty="0"/>
          </a:p>
        </p:txBody>
      </p:sp>
      <p:sp>
        <p:nvSpPr>
          <p:cNvPr id="30" name="Shape 28"/>
          <p:cNvSpPr/>
          <p:nvPr/>
        </p:nvSpPr>
        <p:spPr>
          <a:xfrm>
            <a:off x="661475" y="5517555"/>
            <a:ext cx="10868745" cy="755948"/>
          </a:xfrm>
          <a:prstGeom prst="roundRect">
            <a:avLst>
              <a:gd name="adj" fmla="val 10502"/>
            </a:avLst>
          </a:prstGeom>
          <a:solidFill>
            <a:srgbClr val="D2D9F9"/>
          </a:solidFill>
          <a:ln/>
        </p:spPr>
      </p:sp>
      <p:pic>
        <p:nvPicPr>
          <p:cNvPr id="31" name="Image 0" descr="preencoded.png">    </p:cNvPr>
          <p:cNvPicPr>
            <a:picLocks noChangeAspect="1"/>
          </p:cNvPicPr>
          <p:nvPr/>
        </p:nvPicPr>
        <p:blipFill>
          <a:blip r:embed="rId1"/>
          <a:stretch>
            <a:fillRect/>
          </a:stretch>
        </p:blipFill>
        <p:spPr>
          <a:xfrm>
            <a:off x="850482" y="5785247"/>
            <a:ext cx="236234" cy="189012"/>
          </a:xfrm>
          <a:prstGeom prst="rect">
            <a:avLst/>
          </a:prstGeom>
        </p:spPr>
      </p:pic>
      <p:sp>
        <p:nvSpPr>
          <p:cNvPr id="32" name="Text 29"/>
          <p:cNvSpPr/>
          <p:nvPr/>
        </p:nvSpPr>
        <p:spPr>
          <a:xfrm>
            <a:off x="1275723" y="5753795"/>
            <a:ext cx="10675075" cy="302419"/>
          </a:xfrm>
          <a:prstGeom prst="rect">
            <a:avLst/>
          </a:prstGeom>
          <a:noFill/>
          <a:ln/>
        </p:spPr>
        <p:txBody>
          <a:bodyPr wrap="none" lIns="0" tIns="0" rIns="0" bIns="0" rtlCol="0" anchor="t"/>
          <a:lstStyle/>
          <a:p>
            <a:pPr algn="l" indent="0" marL="0">
              <a:lnSpc>
                <a:spcPct val="133000"/>
              </a:lnSpc>
              <a:buNone/>
            </a:pPr>
            <a:r>
              <a:rPr lang="en-US" sz="1450" b="1" dirty="0">
                <a:solidFill>
                  <a:srgbClr val="000000"/>
                </a:solidFill>
                <a:latin typeface="Nobile Bold" pitchFamily="34" charset="0"/>
                <a:ea typeface="Nobile Bold" pitchFamily="34" charset="-122"/>
                <a:cs typeface="Nobile Bold" pitchFamily="34" charset="-120"/>
              </a:rPr>
              <a:t>Golden rule:</a:t>
            </a:r>
            <a:pPr algn="l" indent="0" marL="0">
              <a:lnSpc>
                <a:spcPct val="133000"/>
              </a:lnSpc>
              <a:buNone/>
            </a:pPr>
            <a:r>
              <a:rPr lang="en-US" sz="1450" dirty="0">
                <a:solidFill>
                  <a:srgbClr val="000000"/>
                </a:solidFill>
                <a:latin typeface="Nobile" pitchFamily="34" charset="0"/>
                <a:ea typeface="Nobile" pitchFamily="34" charset="-122"/>
                <a:cs typeface="Nobile" pitchFamily="34" charset="-120"/>
              </a:rPr>
              <a:t> Report back before you launch again.</a:t>
            </a:r>
            <a:endParaRPr lang="en-US" sz="14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661475" y="558502"/>
            <a:ext cx="10868745" cy="590649"/>
          </a:xfrm>
          <a:prstGeom prst="rect">
            <a:avLst/>
          </a:prstGeom>
          <a:noFill/>
          <a:ln/>
        </p:spPr>
        <p:txBody>
          <a:bodyPr wrap="none" lIns="0" tIns="0" rIns="0" bIns="0" rtlCol="0" anchor="t"/>
          <a:lstStyle/>
          <a:p>
            <a:pPr algn="l" indent="0" marL="0">
              <a:lnSpc>
                <a:spcPct val="104000"/>
              </a:lnSpc>
              <a:buNone/>
            </a:pPr>
            <a:r>
              <a:rPr lang="en-US" sz="3700" dirty="0">
                <a:solidFill>
                  <a:srgbClr val="1B1B27"/>
                </a:solidFill>
                <a:latin typeface="Corben" pitchFamily="34" charset="0"/>
                <a:ea typeface="Corben" pitchFamily="34" charset="-122"/>
                <a:cs typeface="Corben" pitchFamily="34" charset="-120"/>
              </a:rPr>
              <a:t>Keep Participation Above 70%</a:t>
            </a:r>
            <a:endParaRPr lang="en-US" sz="3700" dirty="0"/>
          </a:p>
        </p:txBody>
      </p:sp>
      <p:sp>
        <p:nvSpPr>
          <p:cNvPr id="3" name="Shape 1"/>
          <p:cNvSpPr/>
          <p:nvPr/>
        </p:nvSpPr>
        <p:spPr>
          <a:xfrm>
            <a:off x="661475" y="1645245"/>
            <a:ext cx="425241" cy="425252"/>
          </a:xfrm>
          <a:prstGeom prst="roundRect">
            <a:avLst>
              <a:gd name="adj" fmla="val 18669"/>
            </a:avLst>
          </a:prstGeom>
          <a:solidFill>
            <a:srgbClr val="D2D9F9"/>
          </a:solidFill>
          <a:ln w="6350">
            <a:solidFill>
              <a:srgbClr val="B8BFDF"/>
            </a:solidFill>
            <a:prstDash val="solid"/>
          </a:ln>
        </p:spPr>
      </p:sp>
      <p:sp>
        <p:nvSpPr>
          <p:cNvPr id="4" name="Text 2"/>
          <p:cNvSpPr/>
          <p:nvPr/>
        </p:nvSpPr>
        <p:spPr>
          <a:xfrm>
            <a:off x="1275723" y="1710134"/>
            <a:ext cx="4589546"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Explain why it matters</a:t>
            </a:r>
            <a:endParaRPr lang="en-US" sz="1850" dirty="0"/>
          </a:p>
        </p:txBody>
      </p:sp>
      <p:sp>
        <p:nvSpPr>
          <p:cNvPr id="5" name="Shape 3"/>
          <p:cNvSpPr/>
          <p:nvPr/>
        </p:nvSpPr>
        <p:spPr>
          <a:xfrm>
            <a:off x="661475" y="2448520"/>
            <a:ext cx="425241" cy="425252"/>
          </a:xfrm>
          <a:prstGeom prst="roundRect">
            <a:avLst>
              <a:gd name="adj" fmla="val 18669"/>
            </a:avLst>
          </a:prstGeom>
          <a:solidFill>
            <a:srgbClr val="D2D9F9"/>
          </a:solidFill>
          <a:ln w="6350">
            <a:solidFill>
              <a:srgbClr val="B8BFDF"/>
            </a:solidFill>
            <a:prstDash val="solid"/>
          </a:ln>
        </p:spPr>
      </p:sp>
      <p:sp>
        <p:nvSpPr>
          <p:cNvPr id="6" name="Text 4"/>
          <p:cNvSpPr/>
          <p:nvPr/>
        </p:nvSpPr>
        <p:spPr>
          <a:xfrm>
            <a:off x="1275723" y="2513409"/>
            <a:ext cx="4589546"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Target the smallest relevant audience</a:t>
            </a:r>
            <a:endParaRPr lang="en-US" sz="1850" dirty="0"/>
          </a:p>
        </p:txBody>
      </p:sp>
      <p:sp>
        <p:nvSpPr>
          <p:cNvPr id="7" name="Shape 5"/>
          <p:cNvSpPr/>
          <p:nvPr/>
        </p:nvSpPr>
        <p:spPr>
          <a:xfrm>
            <a:off x="661475" y="3251795"/>
            <a:ext cx="425241" cy="425252"/>
          </a:xfrm>
          <a:prstGeom prst="roundRect">
            <a:avLst>
              <a:gd name="adj" fmla="val 18669"/>
            </a:avLst>
          </a:prstGeom>
          <a:solidFill>
            <a:srgbClr val="D2D9F9"/>
          </a:solidFill>
          <a:ln w="6350">
            <a:solidFill>
              <a:srgbClr val="B8BFDF"/>
            </a:solidFill>
            <a:prstDash val="solid"/>
          </a:ln>
        </p:spPr>
      </p:sp>
      <p:sp>
        <p:nvSpPr>
          <p:cNvPr id="8" name="Text 6"/>
          <p:cNvSpPr/>
          <p:nvPr/>
        </p:nvSpPr>
        <p:spPr>
          <a:xfrm>
            <a:off x="1275723" y="3316684"/>
            <a:ext cx="4589546"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Set an honest completion time</a:t>
            </a:r>
            <a:endParaRPr lang="en-US" sz="1850" dirty="0"/>
          </a:p>
        </p:txBody>
      </p:sp>
      <p:sp>
        <p:nvSpPr>
          <p:cNvPr id="9" name="Shape 7"/>
          <p:cNvSpPr/>
          <p:nvPr/>
        </p:nvSpPr>
        <p:spPr>
          <a:xfrm>
            <a:off x="661475" y="4055070"/>
            <a:ext cx="425241" cy="425252"/>
          </a:xfrm>
          <a:prstGeom prst="roundRect">
            <a:avLst>
              <a:gd name="adj" fmla="val 18669"/>
            </a:avLst>
          </a:prstGeom>
          <a:solidFill>
            <a:srgbClr val="D2D9F9"/>
          </a:solidFill>
          <a:ln w="6350">
            <a:solidFill>
              <a:srgbClr val="B8BFDF"/>
            </a:solidFill>
            <a:prstDash val="solid"/>
          </a:ln>
        </p:spPr>
      </p:sp>
      <p:sp>
        <p:nvSpPr>
          <p:cNvPr id="10" name="Text 8"/>
          <p:cNvSpPr/>
          <p:nvPr/>
        </p:nvSpPr>
        <p:spPr>
          <a:xfrm>
            <a:off x="1275723" y="4119959"/>
            <a:ext cx="4589546"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Use reminders selectively</a:t>
            </a:r>
            <a:endParaRPr lang="en-US" sz="1850" dirty="0"/>
          </a:p>
        </p:txBody>
      </p:sp>
      <p:sp>
        <p:nvSpPr>
          <p:cNvPr id="11" name="Shape 9"/>
          <p:cNvSpPr/>
          <p:nvPr/>
        </p:nvSpPr>
        <p:spPr>
          <a:xfrm>
            <a:off x="661475" y="4858345"/>
            <a:ext cx="425241" cy="425252"/>
          </a:xfrm>
          <a:prstGeom prst="roundRect">
            <a:avLst>
              <a:gd name="adj" fmla="val 18669"/>
            </a:avLst>
          </a:prstGeom>
          <a:solidFill>
            <a:srgbClr val="D2D9F9"/>
          </a:solidFill>
          <a:ln w="6350">
            <a:solidFill>
              <a:srgbClr val="B8BFDF"/>
            </a:solidFill>
            <a:prstDash val="solid"/>
          </a:ln>
        </p:spPr>
      </p:sp>
      <p:sp>
        <p:nvSpPr>
          <p:cNvPr id="12" name="Text 10"/>
          <p:cNvSpPr/>
          <p:nvPr/>
        </p:nvSpPr>
        <p:spPr>
          <a:xfrm>
            <a:off x="1275723" y="4923234"/>
            <a:ext cx="4589546"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Share themes within seven days</a:t>
            </a:r>
            <a:endParaRPr lang="en-US" sz="1850" dirty="0"/>
          </a:p>
        </p:txBody>
      </p:sp>
      <p:sp>
        <p:nvSpPr>
          <p:cNvPr id="13" name="Shape 11"/>
          <p:cNvSpPr/>
          <p:nvPr/>
        </p:nvSpPr>
        <p:spPr>
          <a:xfrm>
            <a:off x="661475" y="5661620"/>
            <a:ext cx="425241" cy="425252"/>
          </a:xfrm>
          <a:prstGeom prst="roundRect">
            <a:avLst>
              <a:gd name="adj" fmla="val 18669"/>
            </a:avLst>
          </a:prstGeom>
          <a:solidFill>
            <a:srgbClr val="D2D9F9"/>
          </a:solidFill>
          <a:ln w="6350">
            <a:solidFill>
              <a:srgbClr val="B8BFDF"/>
            </a:solidFill>
            <a:prstDash val="solid"/>
          </a:ln>
        </p:spPr>
      </p:sp>
      <p:sp>
        <p:nvSpPr>
          <p:cNvPr id="14" name="Text 12"/>
          <p:cNvSpPr/>
          <p:nvPr/>
        </p:nvSpPr>
        <p:spPr>
          <a:xfrm>
            <a:off x="1275723" y="5726509"/>
            <a:ext cx="4589546"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Show what changed before asking again</a:t>
            </a:r>
            <a:endParaRPr lang="en-US" sz="1850" dirty="0"/>
          </a:p>
        </p:txBody>
      </p:sp>
      <p:sp>
        <p:nvSpPr>
          <p:cNvPr id="15" name="Text 13"/>
          <p:cNvSpPr/>
          <p:nvPr/>
        </p:nvSpPr>
        <p:spPr>
          <a:xfrm>
            <a:off x="6332776" y="1621631"/>
            <a:ext cx="5203794" cy="295275"/>
          </a:xfrm>
          <a:prstGeom prst="rect">
            <a:avLst/>
          </a:prstGeom>
          <a:noFill/>
          <a:ln/>
        </p:spPr>
        <p:txBody>
          <a:bodyPr wrap="none" lIns="0" tIns="0" rIns="0" bIns="0" rtlCol="0" anchor="t"/>
          <a:lstStyle/>
          <a:p>
            <a:pPr algn="l" indent="0" marL="0">
              <a:lnSpc>
                <a:spcPct val="104000"/>
              </a:lnSpc>
              <a:buNone/>
            </a:pPr>
            <a:r>
              <a:rPr lang="en-US" sz="1850" dirty="0">
                <a:solidFill>
                  <a:srgbClr val="1B1B27"/>
                </a:solidFill>
                <a:latin typeface="Corben" pitchFamily="34" charset="0"/>
                <a:ea typeface="Corben" pitchFamily="34" charset="-122"/>
                <a:cs typeface="Corben" pitchFamily="34" charset="-120"/>
              </a:rPr>
              <a:t>The Participation Principle</a:t>
            </a:r>
            <a:endParaRPr lang="en-US" sz="1850" dirty="0"/>
          </a:p>
        </p:txBody>
      </p:sp>
      <p:sp>
        <p:nvSpPr>
          <p:cNvPr id="16" name="Text 14"/>
          <p:cNvSpPr/>
          <p:nvPr/>
        </p:nvSpPr>
        <p:spPr>
          <a:xfrm>
            <a:off x="6332776" y="2105918"/>
            <a:ext cx="5203794" cy="1209675"/>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Participation isn't only driven by reminders — it's driven by </a:t>
            </a:r>
            <a:pPr algn="l" indent="0" marL="0">
              <a:lnSpc>
                <a:spcPct val="133000"/>
              </a:lnSpc>
              <a:buNone/>
            </a:pPr>
            <a:r>
              <a:rPr lang="en-US" sz="1450" b="1" dirty="0">
                <a:solidFill>
                  <a:srgbClr val="404155"/>
                </a:solidFill>
                <a:latin typeface="Nobile Bold" pitchFamily="34" charset="0"/>
                <a:ea typeface="Nobile Bold" pitchFamily="34" charset="-122"/>
                <a:cs typeface="Nobile Bold" pitchFamily="34" charset="-120"/>
              </a:rPr>
              <a:t>relevance and follow-through</a:t>
            </a:r>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 Employees return to surveys when they trust that their input leads somewhere.</a:t>
            </a:r>
            <a:endParaRPr lang="en-US" sz="14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661475" y="1084163"/>
            <a:ext cx="10868745" cy="590649"/>
          </a:xfrm>
          <a:prstGeom prst="rect">
            <a:avLst/>
          </a:prstGeom>
          <a:noFill/>
          <a:ln/>
        </p:spPr>
        <p:txBody>
          <a:bodyPr wrap="none" lIns="0" tIns="0" rIns="0" bIns="0" rtlCol="0" anchor="t"/>
          <a:lstStyle/>
          <a:p>
            <a:pPr algn="l" indent="0" marL="0">
              <a:lnSpc>
                <a:spcPct val="104000"/>
              </a:lnSpc>
              <a:buNone/>
            </a:pPr>
            <a:r>
              <a:rPr lang="en-US" sz="3700" dirty="0">
                <a:solidFill>
                  <a:srgbClr val="1B1B27"/>
                </a:solidFill>
                <a:latin typeface="Corben" pitchFamily="34" charset="0"/>
                <a:ea typeface="Corben" pitchFamily="34" charset="-122"/>
                <a:cs typeface="Corben" pitchFamily="34" charset="-120"/>
              </a:rPr>
              <a:t>Read Response Quality in Three Layers</a:t>
            </a:r>
            <a:endParaRPr lang="en-US" sz="3700" dirty="0"/>
          </a:p>
        </p:txBody>
      </p:sp>
      <p:pic>
        <p:nvPicPr>
          <p:cNvPr id="3" name="Image 0" descr="preencoded.png">    </p:cNvPr>
          <p:cNvPicPr>
            <a:picLocks noChangeAspect="1"/>
          </p:cNvPicPr>
          <p:nvPr/>
        </p:nvPicPr>
        <p:blipFill>
          <a:blip r:embed="rId1"/>
          <a:stretch>
            <a:fillRect/>
          </a:stretch>
        </p:blipFill>
        <p:spPr>
          <a:xfrm>
            <a:off x="661475" y="2052836"/>
            <a:ext cx="3622882" cy="756047"/>
          </a:xfrm>
          <a:prstGeom prst="rect">
            <a:avLst/>
          </a:prstGeom>
        </p:spPr>
      </p:pic>
      <p:sp>
        <p:nvSpPr>
          <p:cNvPr id="4" name="Text 1"/>
          <p:cNvSpPr/>
          <p:nvPr/>
        </p:nvSpPr>
        <p:spPr>
          <a:xfrm>
            <a:off x="850482" y="2997895"/>
            <a:ext cx="3244868"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Participation</a:t>
            </a:r>
            <a:endParaRPr lang="en-US" sz="1850" dirty="0"/>
          </a:p>
        </p:txBody>
      </p:sp>
      <p:sp>
        <p:nvSpPr>
          <p:cNvPr id="5" name="Text 2"/>
          <p:cNvSpPr/>
          <p:nvPr/>
        </p:nvSpPr>
        <p:spPr>
          <a:xfrm>
            <a:off x="850482" y="3406577"/>
            <a:ext cx="3244868" cy="907256"/>
          </a:xfrm>
          <a:prstGeom prst="rect">
            <a:avLst/>
          </a:prstGeom>
          <a:noFill/>
          <a:ln/>
        </p:spPr>
        <p:txBody>
          <a:bodyPr wrap="square" lIns="0" tIns="0" rIns="0" bIns="0" rtlCol="0" anchor="t">
            <a:normAutofit/>
          </a:bodyPr>
          <a:lstStyle/>
          <a:p>
            <a:pPr algn="l" indent="0" marL="0">
              <a:lnSpc>
                <a:spcPct val="133000"/>
              </a:lnSpc>
              <a:buNone/>
            </a:pPr>
            <a:r>
              <a:rPr lang="en-US" sz="1450" b="1" dirty="0">
                <a:solidFill>
                  <a:srgbClr val="404155"/>
                </a:solidFill>
                <a:latin typeface="Nobile Bold" pitchFamily="34" charset="0"/>
                <a:ea typeface="Nobile Bold" pitchFamily="34" charset="-122"/>
                <a:cs typeface="Nobile Bold" pitchFamily="34" charset="-120"/>
              </a:rPr>
              <a:t>Who responded?</a:t>
            </a:r>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 High participation signals trust and relevance.</a:t>
            </a:r>
            <a:endParaRPr lang="en-US" sz="1450" dirty="0"/>
          </a:p>
        </p:txBody>
      </p:sp>
      <p:pic>
        <p:nvPicPr>
          <p:cNvPr id="6" name="Image 1" descr="preencoded.png">    </p:cNvPr>
          <p:cNvPicPr>
            <a:picLocks noChangeAspect="1"/>
          </p:cNvPicPr>
          <p:nvPr/>
        </p:nvPicPr>
        <p:blipFill>
          <a:blip r:embed="rId2"/>
          <a:stretch>
            <a:fillRect/>
          </a:stretch>
        </p:blipFill>
        <p:spPr>
          <a:xfrm>
            <a:off x="4284357" y="2052836"/>
            <a:ext cx="3622882" cy="756047"/>
          </a:xfrm>
          <a:prstGeom prst="rect">
            <a:avLst/>
          </a:prstGeom>
        </p:spPr>
      </p:pic>
      <p:sp>
        <p:nvSpPr>
          <p:cNvPr id="7" name="Text 3"/>
          <p:cNvSpPr/>
          <p:nvPr/>
        </p:nvSpPr>
        <p:spPr>
          <a:xfrm>
            <a:off x="4473364" y="2997895"/>
            <a:ext cx="3244868"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Scores</a:t>
            </a:r>
            <a:endParaRPr lang="en-US" sz="1850" dirty="0"/>
          </a:p>
        </p:txBody>
      </p:sp>
      <p:sp>
        <p:nvSpPr>
          <p:cNvPr id="8" name="Text 4"/>
          <p:cNvSpPr/>
          <p:nvPr/>
        </p:nvSpPr>
        <p:spPr>
          <a:xfrm>
            <a:off x="4473364" y="3406577"/>
            <a:ext cx="3244868" cy="604838"/>
          </a:xfrm>
          <a:prstGeom prst="rect">
            <a:avLst/>
          </a:prstGeom>
          <a:noFill/>
          <a:ln/>
        </p:spPr>
        <p:txBody>
          <a:bodyPr wrap="square" lIns="0" tIns="0" rIns="0" bIns="0" rtlCol="0" anchor="t">
            <a:normAutofit/>
          </a:bodyPr>
          <a:lstStyle/>
          <a:p>
            <a:pPr algn="l" indent="0" marL="0">
              <a:lnSpc>
                <a:spcPct val="133000"/>
              </a:lnSpc>
              <a:buNone/>
            </a:pPr>
            <a:r>
              <a:rPr lang="en-US" sz="1450" b="1" dirty="0">
                <a:solidFill>
                  <a:srgbClr val="404155"/>
                </a:solidFill>
                <a:latin typeface="Nobile Bold" pitchFamily="34" charset="0"/>
                <a:ea typeface="Nobile Bold" pitchFamily="34" charset="-122"/>
                <a:cs typeface="Nobile Bold" pitchFamily="34" charset="-120"/>
              </a:rPr>
              <a:t>What did they experience?</a:t>
            </a:r>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 Averages reveal sentiment at scale.</a:t>
            </a:r>
            <a:endParaRPr lang="en-US" sz="1450" dirty="0"/>
          </a:p>
        </p:txBody>
      </p:sp>
      <p:pic>
        <p:nvPicPr>
          <p:cNvPr id="9" name="Image 2" descr="preencoded.png">    </p:cNvPr>
          <p:cNvPicPr>
            <a:picLocks noChangeAspect="1"/>
          </p:cNvPicPr>
          <p:nvPr/>
        </p:nvPicPr>
        <p:blipFill>
          <a:blip r:embed="rId3"/>
          <a:stretch>
            <a:fillRect/>
          </a:stretch>
        </p:blipFill>
        <p:spPr>
          <a:xfrm>
            <a:off x="7907239" y="2052836"/>
            <a:ext cx="3622882" cy="756047"/>
          </a:xfrm>
          <a:prstGeom prst="rect">
            <a:avLst/>
          </a:prstGeom>
        </p:spPr>
      </p:pic>
      <p:sp>
        <p:nvSpPr>
          <p:cNvPr id="10" name="Text 5"/>
          <p:cNvSpPr/>
          <p:nvPr/>
        </p:nvSpPr>
        <p:spPr>
          <a:xfrm>
            <a:off x="8096246" y="2997895"/>
            <a:ext cx="3244868"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Comments</a:t>
            </a:r>
            <a:endParaRPr lang="en-US" sz="1850" dirty="0"/>
          </a:p>
        </p:txBody>
      </p:sp>
      <p:sp>
        <p:nvSpPr>
          <p:cNvPr id="11" name="Text 6"/>
          <p:cNvSpPr/>
          <p:nvPr/>
        </p:nvSpPr>
        <p:spPr>
          <a:xfrm>
            <a:off x="8096246" y="3406577"/>
            <a:ext cx="3244868" cy="907256"/>
          </a:xfrm>
          <a:prstGeom prst="rect">
            <a:avLst/>
          </a:prstGeom>
          <a:noFill/>
          <a:ln/>
        </p:spPr>
        <p:txBody>
          <a:bodyPr wrap="square" lIns="0" tIns="0" rIns="0" bIns="0" rtlCol="0" anchor="t">
            <a:normAutofit/>
          </a:bodyPr>
          <a:lstStyle/>
          <a:p>
            <a:pPr algn="l" indent="0" marL="0">
              <a:lnSpc>
                <a:spcPct val="133000"/>
              </a:lnSpc>
              <a:buNone/>
            </a:pPr>
            <a:r>
              <a:rPr lang="en-US" sz="1450" b="1" dirty="0">
                <a:solidFill>
                  <a:srgbClr val="404155"/>
                </a:solidFill>
                <a:latin typeface="Nobile Bold" pitchFamily="34" charset="0"/>
                <a:ea typeface="Nobile Bold" pitchFamily="34" charset="-122"/>
                <a:cs typeface="Nobile Bold" pitchFamily="34" charset="-120"/>
              </a:rPr>
              <a:t>Why do they feel that way?</a:t>
            </a:r>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 Qualitative themes reveal the real story.</a:t>
            </a:r>
            <a:endParaRPr lang="en-US" sz="1450" dirty="0"/>
          </a:p>
        </p:txBody>
      </p:sp>
      <p:sp>
        <p:nvSpPr>
          <p:cNvPr id="12" name="Shape 7"/>
          <p:cNvSpPr/>
          <p:nvPr/>
        </p:nvSpPr>
        <p:spPr>
          <a:xfrm>
            <a:off x="661475" y="4715470"/>
            <a:ext cx="10868745" cy="1058366"/>
          </a:xfrm>
          <a:prstGeom prst="roundRect">
            <a:avLst>
              <a:gd name="adj" fmla="val 7501"/>
            </a:avLst>
          </a:prstGeom>
          <a:solidFill>
            <a:srgbClr val="D2D9F9"/>
          </a:solidFill>
          <a:ln/>
        </p:spPr>
      </p:sp>
      <p:pic>
        <p:nvPicPr>
          <p:cNvPr id="13" name="Image 3" descr="preencoded.png">    </p:cNvPr>
          <p:cNvPicPr>
            <a:picLocks noChangeAspect="1"/>
          </p:cNvPicPr>
          <p:nvPr/>
        </p:nvPicPr>
        <p:blipFill>
          <a:blip r:embed="rId4"/>
          <a:stretch>
            <a:fillRect/>
          </a:stretch>
        </p:blipFill>
        <p:spPr>
          <a:xfrm>
            <a:off x="850482" y="4983163"/>
            <a:ext cx="236234" cy="189012"/>
          </a:xfrm>
          <a:prstGeom prst="rect">
            <a:avLst/>
          </a:prstGeom>
        </p:spPr>
      </p:pic>
      <p:sp>
        <p:nvSpPr>
          <p:cNvPr id="14" name="Text 8"/>
          <p:cNvSpPr/>
          <p:nvPr/>
        </p:nvSpPr>
        <p:spPr>
          <a:xfrm>
            <a:off x="1275723" y="4951710"/>
            <a:ext cx="10065490"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000000"/>
                </a:solidFill>
                <a:latin typeface="Nobile" pitchFamily="34" charset="0"/>
                <a:ea typeface="Nobile" pitchFamily="34" charset="-122"/>
                <a:cs typeface="Nobile" pitchFamily="34" charset="-120"/>
              </a:rPr>
              <a:t>High averages with low participation may be </a:t>
            </a:r>
            <a:pPr algn="l" indent="0" marL="0">
              <a:lnSpc>
                <a:spcPct val="133000"/>
              </a:lnSpc>
              <a:buNone/>
            </a:pPr>
            <a:r>
              <a:rPr lang="en-US" sz="1450" b="1" dirty="0">
                <a:solidFill>
                  <a:srgbClr val="000000"/>
                </a:solidFill>
                <a:latin typeface="Nobile Bold" pitchFamily="34" charset="0"/>
                <a:ea typeface="Nobile Bold" pitchFamily="34" charset="-122"/>
                <a:cs typeface="Nobile Bold" pitchFamily="34" charset="-120"/>
              </a:rPr>
              <a:t>less representative</a:t>
            </a:r>
            <a:pPr algn="l" indent="0" marL="0">
              <a:lnSpc>
                <a:spcPct val="133000"/>
              </a:lnSpc>
              <a:buNone/>
            </a:pPr>
            <a:r>
              <a:rPr lang="en-US" sz="1450" dirty="0">
                <a:solidFill>
                  <a:srgbClr val="000000"/>
                </a:solidFill>
                <a:latin typeface="Nobile" pitchFamily="34" charset="0"/>
                <a:ea typeface="Nobile" pitchFamily="34" charset="-122"/>
                <a:cs typeface="Nobile" pitchFamily="34" charset="-120"/>
              </a:rPr>
              <a:t> than moderate scores with broad participation and consistent themes. Always review all three together.</a:t>
            </a:r>
            <a:endParaRPr lang="en-US" sz="14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661475" y="561777"/>
            <a:ext cx="1541226" cy="254397"/>
          </a:xfrm>
          <a:prstGeom prst="roundRect">
            <a:avLst>
              <a:gd name="adj" fmla="val 22117"/>
            </a:avLst>
          </a:prstGeom>
          <a:solidFill>
            <a:srgbClr val="D2D9F9"/>
          </a:solidFill>
          <a:ln/>
        </p:spPr>
      </p:sp>
      <p:sp>
        <p:nvSpPr>
          <p:cNvPr id="3" name="Text 1"/>
          <p:cNvSpPr/>
          <p:nvPr/>
        </p:nvSpPr>
        <p:spPr>
          <a:xfrm>
            <a:off x="761882" y="611981"/>
            <a:ext cx="1949997" cy="153987"/>
          </a:xfrm>
          <a:prstGeom prst="rect">
            <a:avLst/>
          </a:prstGeom>
          <a:noFill/>
          <a:ln/>
        </p:spPr>
        <p:txBody>
          <a:bodyPr wrap="none" lIns="0" tIns="0" rIns="0" bIns="0" rtlCol="0" anchor="t"/>
          <a:lstStyle/>
          <a:p>
            <a:pPr algn="l" indent="0" marL="0">
              <a:lnSpc>
                <a:spcPct val="96000"/>
              </a:lnSpc>
              <a:buNone/>
            </a:pPr>
            <a:r>
              <a:rPr lang="en-US" sz="1050" dirty="0">
                <a:solidFill>
                  <a:srgbClr val="404155"/>
                </a:solidFill>
                <a:latin typeface="Nobile" pitchFamily="34" charset="0"/>
                <a:ea typeface="Nobile" pitchFamily="34" charset="-122"/>
                <a:cs typeface="Nobile" pitchFamily="34" charset="-120"/>
              </a:rPr>
              <a:t>TODAY'S PLAYBOOK</a:t>
            </a:r>
            <a:endParaRPr lang="en-US" sz="1050" dirty="0"/>
          </a:p>
        </p:txBody>
      </p:sp>
      <p:sp>
        <p:nvSpPr>
          <p:cNvPr id="4" name="Text 2"/>
          <p:cNvSpPr/>
          <p:nvPr/>
        </p:nvSpPr>
        <p:spPr>
          <a:xfrm>
            <a:off x="661475" y="875506"/>
            <a:ext cx="10868745" cy="523379"/>
          </a:xfrm>
          <a:prstGeom prst="rect">
            <a:avLst/>
          </a:prstGeom>
          <a:noFill/>
          <a:ln/>
        </p:spPr>
        <p:txBody>
          <a:bodyPr wrap="none" lIns="0" tIns="0" rIns="0" bIns="0" rtlCol="0" anchor="t"/>
          <a:lstStyle/>
          <a:p>
            <a:pPr algn="l" indent="0" marL="0">
              <a:lnSpc>
                <a:spcPct val="104000"/>
              </a:lnSpc>
              <a:buNone/>
            </a:pPr>
            <a:r>
              <a:rPr lang="en-US" sz="3250" dirty="0">
                <a:solidFill>
                  <a:srgbClr val="1B1B27"/>
                </a:solidFill>
                <a:latin typeface="Corben" pitchFamily="34" charset="0"/>
                <a:ea typeface="Corben" pitchFamily="34" charset="-122"/>
                <a:cs typeface="Corben" pitchFamily="34" charset="-120"/>
              </a:rPr>
              <a:t>Six Skills for Smarter Listening</a:t>
            </a:r>
            <a:endParaRPr lang="en-US" sz="3250" dirty="0"/>
          </a:p>
        </p:txBody>
      </p:sp>
      <p:pic>
        <p:nvPicPr>
          <p:cNvPr id="5"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1621334"/>
            <a:ext cx="5360159" cy="1459409"/>
          </a:xfrm>
          <a:prstGeom prst="rect">
            <a:avLst/>
          </a:prstGeom>
        </p:spPr>
      </p:pic>
      <p:sp>
        <p:nvSpPr>
          <p:cNvPr id="6" name="Text 3"/>
          <p:cNvSpPr/>
          <p:nvPr/>
        </p:nvSpPr>
        <p:spPr>
          <a:xfrm>
            <a:off x="3241048" y="1746945"/>
            <a:ext cx="200913" cy="251123"/>
          </a:xfrm>
          <a:prstGeom prst="rect">
            <a:avLst/>
          </a:prstGeom>
          <a:noFill/>
          <a:ln/>
        </p:spPr>
        <p:txBody>
          <a:bodyPr wrap="none" lIns="0" tIns="0" rIns="0" bIns="0" rtlCol="0" anchor="ctr"/>
          <a:lstStyle/>
          <a:p>
            <a:pPr algn="ctr" indent="0" marL="0">
              <a:lnSpc>
                <a:spcPct val="100000"/>
              </a:lnSpc>
              <a:buNone/>
            </a:pPr>
            <a:r>
              <a:rPr lang="en-US" sz="1550" dirty="0">
                <a:solidFill>
                  <a:srgbClr val="FFFFFF"/>
                </a:solidFill>
                <a:latin typeface="Corben" pitchFamily="34" charset="0"/>
                <a:ea typeface="Corben" pitchFamily="34" charset="-122"/>
                <a:cs typeface="Corben" pitchFamily="34" charset="-120"/>
              </a:rPr>
              <a:t>1</a:t>
            </a:r>
            <a:endParaRPr lang="en-US" sz="1550" dirty="0"/>
          </a:p>
        </p:txBody>
      </p:sp>
      <p:sp>
        <p:nvSpPr>
          <p:cNvPr id="7" name="Text 4"/>
          <p:cNvSpPr/>
          <p:nvPr/>
        </p:nvSpPr>
        <p:spPr>
          <a:xfrm>
            <a:off x="847902" y="2291060"/>
            <a:ext cx="4987304" cy="261640"/>
          </a:xfrm>
          <a:prstGeom prst="rect">
            <a:avLst/>
          </a:prstGeom>
          <a:noFill/>
          <a:ln/>
        </p:spPr>
        <p:txBody>
          <a:bodyPr wrap="none" lIns="0" tIns="0" rIns="0" bIns="0" rtlCol="0" anchor="t"/>
          <a:lstStyle/>
          <a:p>
            <a:pPr algn="l" indent="0" marL="0">
              <a:lnSpc>
                <a:spcPct val="104000"/>
              </a:lnSpc>
              <a:buNone/>
            </a:pPr>
            <a:r>
              <a:rPr lang="en-US" sz="1600" dirty="0">
                <a:solidFill>
                  <a:srgbClr val="404155"/>
                </a:solidFill>
                <a:latin typeface="Corben" pitchFamily="34" charset="0"/>
                <a:ea typeface="Corben" pitchFamily="34" charset="-122"/>
                <a:cs typeface="Corben" pitchFamily="34" charset="-120"/>
              </a:rPr>
              <a:t>Choose the Right Survey</a:t>
            </a:r>
            <a:endParaRPr lang="en-US" sz="1600" dirty="0"/>
          </a:p>
        </p:txBody>
      </p:sp>
      <p:sp>
        <p:nvSpPr>
          <p:cNvPr id="8" name="Text 5"/>
          <p:cNvSpPr/>
          <p:nvPr/>
        </p:nvSpPr>
        <p:spPr>
          <a:xfrm>
            <a:off x="847902" y="2641699"/>
            <a:ext cx="4987304" cy="252611"/>
          </a:xfrm>
          <a:prstGeom prst="rect">
            <a:avLst/>
          </a:prstGeom>
          <a:noFill/>
          <a:ln/>
        </p:spPr>
        <p:txBody>
          <a:bodyPr wrap="none" lIns="0" tIns="0" rIns="0" bIns="0" rtlCol="0" anchor="t"/>
          <a:lstStyle/>
          <a:p>
            <a:pPr algn="l" indent="0" marL="0">
              <a:lnSpc>
                <a:spcPct val="126000"/>
              </a:lnSpc>
              <a:buNone/>
            </a:pPr>
            <a:r>
              <a:rPr lang="en-US" sz="1300" dirty="0">
                <a:solidFill>
                  <a:srgbClr val="404155"/>
                </a:solidFill>
                <a:latin typeface="Nobile" pitchFamily="34" charset="0"/>
                <a:ea typeface="Nobile" pitchFamily="34" charset="-122"/>
                <a:cs typeface="Nobile" pitchFamily="34" charset="-120"/>
              </a:rPr>
              <a:t>Match the tool to the decision</a:t>
            </a:r>
            <a:endParaRPr lang="en-US" sz="1300" dirty="0"/>
          </a:p>
        </p:txBody>
      </p:sp>
      <p:pic>
        <p:nvPicPr>
          <p:cNvPr id="9"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69962" y="1621334"/>
            <a:ext cx="5360258" cy="1459409"/>
          </a:xfrm>
          <a:prstGeom prst="rect">
            <a:avLst/>
          </a:prstGeom>
        </p:spPr>
      </p:pic>
      <p:sp>
        <p:nvSpPr>
          <p:cNvPr id="10" name="Text 6"/>
          <p:cNvSpPr/>
          <p:nvPr/>
        </p:nvSpPr>
        <p:spPr>
          <a:xfrm>
            <a:off x="8749635" y="1746945"/>
            <a:ext cx="200913" cy="251123"/>
          </a:xfrm>
          <a:prstGeom prst="rect">
            <a:avLst/>
          </a:prstGeom>
          <a:noFill/>
          <a:ln/>
        </p:spPr>
        <p:txBody>
          <a:bodyPr wrap="none" lIns="0" tIns="0" rIns="0" bIns="0" rtlCol="0" anchor="ctr"/>
          <a:lstStyle/>
          <a:p>
            <a:pPr algn="ctr" indent="0" marL="0">
              <a:lnSpc>
                <a:spcPct val="100000"/>
              </a:lnSpc>
              <a:buNone/>
            </a:pPr>
            <a:r>
              <a:rPr lang="en-US" sz="1550" dirty="0">
                <a:solidFill>
                  <a:srgbClr val="FFFFFF"/>
                </a:solidFill>
                <a:latin typeface="Corben" pitchFamily="34" charset="0"/>
                <a:ea typeface="Corben" pitchFamily="34" charset="-122"/>
                <a:cs typeface="Corben" pitchFamily="34" charset="-120"/>
              </a:rPr>
              <a:t>2</a:t>
            </a:r>
            <a:endParaRPr lang="en-US" sz="1550" dirty="0"/>
          </a:p>
        </p:txBody>
      </p:sp>
      <p:sp>
        <p:nvSpPr>
          <p:cNvPr id="11" name="Text 7"/>
          <p:cNvSpPr/>
          <p:nvPr/>
        </p:nvSpPr>
        <p:spPr>
          <a:xfrm>
            <a:off x="6356389" y="2291060"/>
            <a:ext cx="4987403" cy="261640"/>
          </a:xfrm>
          <a:prstGeom prst="rect">
            <a:avLst/>
          </a:prstGeom>
          <a:noFill/>
          <a:ln/>
        </p:spPr>
        <p:txBody>
          <a:bodyPr wrap="none" lIns="0" tIns="0" rIns="0" bIns="0" rtlCol="0" anchor="t"/>
          <a:lstStyle/>
          <a:p>
            <a:pPr algn="l" indent="0" marL="0">
              <a:lnSpc>
                <a:spcPct val="104000"/>
              </a:lnSpc>
              <a:buNone/>
            </a:pPr>
            <a:r>
              <a:rPr lang="en-US" sz="1600" dirty="0">
                <a:solidFill>
                  <a:srgbClr val="404155"/>
                </a:solidFill>
                <a:latin typeface="Corben" pitchFamily="34" charset="0"/>
                <a:ea typeface="Corben" pitchFamily="34" charset="-122"/>
                <a:cs typeface="Corben" pitchFamily="34" charset="-120"/>
              </a:rPr>
              <a:t>Design Focused Questions</a:t>
            </a:r>
            <a:endParaRPr lang="en-US" sz="1600" dirty="0"/>
          </a:p>
        </p:txBody>
      </p:sp>
      <p:sp>
        <p:nvSpPr>
          <p:cNvPr id="12" name="Text 8"/>
          <p:cNvSpPr/>
          <p:nvPr/>
        </p:nvSpPr>
        <p:spPr>
          <a:xfrm>
            <a:off x="6356389" y="2641699"/>
            <a:ext cx="4987403" cy="252611"/>
          </a:xfrm>
          <a:prstGeom prst="rect">
            <a:avLst/>
          </a:prstGeom>
          <a:noFill/>
          <a:ln/>
        </p:spPr>
        <p:txBody>
          <a:bodyPr wrap="none" lIns="0" tIns="0" rIns="0" bIns="0" rtlCol="0" anchor="t"/>
          <a:lstStyle/>
          <a:p>
            <a:pPr algn="l" indent="0" marL="0">
              <a:lnSpc>
                <a:spcPct val="126000"/>
              </a:lnSpc>
              <a:buNone/>
            </a:pPr>
            <a:r>
              <a:rPr lang="en-US" sz="1300" dirty="0">
                <a:solidFill>
                  <a:srgbClr val="404155"/>
                </a:solidFill>
                <a:latin typeface="Nobile" pitchFamily="34" charset="0"/>
                <a:ea typeface="Nobile" pitchFamily="34" charset="-122"/>
                <a:cs typeface="Nobile" pitchFamily="34" charset="-120"/>
              </a:rPr>
              <a:t>Less clutter, clearer signal</a:t>
            </a:r>
            <a:endParaRPr lang="en-US" sz="1300" dirty="0"/>
          </a:p>
        </p:txBody>
      </p:sp>
      <p:pic>
        <p:nvPicPr>
          <p:cNvPr id="13"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1475" y="3229074"/>
            <a:ext cx="5360159" cy="1459409"/>
          </a:xfrm>
          <a:prstGeom prst="rect">
            <a:avLst/>
          </a:prstGeom>
        </p:spPr>
      </p:pic>
      <p:sp>
        <p:nvSpPr>
          <p:cNvPr id="14" name="Text 9"/>
          <p:cNvSpPr/>
          <p:nvPr/>
        </p:nvSpPr>
        <p:spPr>
          <a:xfrm>
            <a:off x="3241048" y="3354685"/>
            <a:ext cx="200913" cy="251123"/>
          </a:xfrm>
          <a:prstGeom prst="rect">
            <a:avLst/>
          </a:prstGeom>
          <a:noFill/>
          <a:ln/>
        </p:spPr>
        <p:txBody>
          <a:bodyPr wrap="none" lIns="0" tIns="0" rIns="0" bIns="0" rtlCol="0" anchor="ctr"/>
          <a:lstStyle/>
          <a:p>
            <a:pPr algn="ctr" indent="0" marL="0">
              <a:lnSpc>
                <a:spcPct val="100000"/>
              </a:lnSpc>
              <a:buNone/>
            </a:pPr>
            <a:r>
              <a:rPr lang="en-US" sz="1550" dirty="0">
                <a:solidFill>
                  <a:srgbClr val="FFFFFF"/>
                </a:solidFill>
                <a:latin typeface="Corben" pitchFamily="34" charset="0"/>
                <a:ea typeface="Corben" pitchFamily="34" charset="-122"/>
                <a:cs typeface="Corben" pitchFamily="34" charset="-120"/>
              </a:rPr>
              <a:t>3</a:t>
            </a:r>
            <a:endParaRPr lang="en-US" sz="1550" dirty="0"/>
          </a:p>
        </p:txBody>
      </p:sp>
      <p:sp>
        <p:nvSpPr>
          <p:cNvPr id="15" name="Text 10"/>
          <p:cNvSpPr/>
          <p:nvPr/>
        </p:nvSpPr>
        <p:spPr>
          <a:xfrm>
            <a:off x="847902" y="3898801"/>
            <a:ext cx="4987304" cy="261640"/>
          </a:xfrm>
          <a:prstGeom prst="rect">
            <a:avLst/>
          </a:prstGeom>
          <a:noFill/>
          <a:ln/>
        </p:spPr>
        <p:txBody>
          <a:bodyPr wrap="none" lIns="0" tIns="0" rIns="0" bIns="0" rtlCol="0" anchor="t"/>
          <a:lstStyle/>
          <a:p>
            <a:pPr algn="l" indent="0" marL="0">
              <a:lnSpc>
                <a:spcPct val="104000"/>
              </a:lnSpc>
              <a:buNone/>
            </a:pPr>
            <a:r>
              <a:rPr lang="en-US" sz="1600" dirty="0">
                <a:solidFill>
                  <a:srgbClr val="404155"/>
                </a:solidFill>
                <a:latin typeface="Corben" pitchFamily="34" charset="0"/>
                <a:ea typeface="Corben" pitchFamily="34" charset="-122"/>
                <a:cs typeface="Corben" pitchFamily="34" charset="-120"/>
              </a:rPr>
              <a:t>Build a Listening Rhythm</a:t>
            </a:r>
            <a:endParaRPr lang="en-US" sz="1600" dirty="0"/>
          </a:p>
        </p:txBody>
      </p:sp>
      <p:sp>
        <p:nvSpPr>
          <p:cNvPr id="16" name="Text 11"/>
          <p:cNvSpPr/>
          <p:nvPr/>
        </p:nvSpPr>
        <p:spPr>
          <a:xfrm>
            <a:off x="847902" y="4249440"/>
            <a:ext cx="4987304" cy="252611"/>
          </a:xfrm>
          <a:prstGeom prst="rect">
            <a:avLst/>
          </a:prstGeom>
          <a:noFill/>
          <a:ln/>
        </p:spPr>
        <p:txBody>
          <a:bodyPr wrap="none" lIns="0" tIns="0" rIns="0" bIns="0" rtlCol="0" anchor="t"/>
          <a:lstStyle/>
          <a:p>
            <a:pPr algn="l" indent="0" marL="0">
              <a:lnSpc>
                <a:spcPct val="126000"/>
              </a:lnSpc>
              <a:buNone/>
            </a:pPr>
            <a:r>
              <a:rPr lang="en-US" sz="1300" dirty="0">
                <a:solidFill>
                  <a:srgbClr val="404155"/>
                </a:solidFill>
                <a:latin typeface="Nobile" pitchFamily="34" charset="0"/>
                <a:ea typeface="Nobile" pitchFamily="34" charset="-122"/>
                <a:cs typeface="Nobile" pitchFamily="34" charset="-120"/>
              </a:rPr>
              <a:t>Sustainable, predictable cadence</a:t>
            </a:r>
            <a:endParaRPr lang="en-US" sz="1300" dirty="0"/>
          </a:p>
        </p:txBody>
      </p:sp>
      <p:pic>
        <p:nvPicPr>
          <p:cNvPr id="17"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69962" y="3229074"/>
            <a:ext cx="5360258" cy="1459409"/>
          </a:xfrm>
          <a:prstGeom prst="rect">
            <a:avLst/>
          </a:prstGeom>
        </p:spPr>
      </p:pic>
      <p:sp>
        <p:nvSpPr>
          <p:cNvPr id="18" name="Text 12"/>
          <p:cNvSpPr/>
          <p:nvPr/>
        </p:nvSpPr>
        <p:spPr>
          <a:xfrm>
            <a:off x="8749635" y="3354685"/>
            <a:ext cx="200913" cy="251123"/>
          </a:xfrm>
          <a:prstGeom prst="rect">
            <a:avLst/>
          </a:prstGeom>
          <a:noFill/>
          <a:ln/>
        </p:spPr>
        <p:txBody>
          <a:bodyPr wrap="none" lIns="0" tIns="0" rIns="0" bIns="0" rtlCol="0" anchor="ctr"/>
          <a:lstStyle/>
          <a:p>
            <a:pPr algn="ctr" indent="0" marL="0">
              <a:lnSpc>
                <a:spcPct val="100000"/>
              </a:lnSpc>
              <a:buNone/>
            </a:pPr>
            <a:r>
              <a:rPr lang="en-US" sz="1550" dirty="0">
                <a:solidFill>
                  <a:srgbClr val="FFFFFF"/>
                </a:solidFill>
                <a:latin typeface="Corben" pitchFamily="34" charset="0"/>
                <a:ea typeface="Corben" pitchFamily="34" charset="-122"/>
                <a:cs typeface="Corben" pitchFamily="34" charset="-120"/>
              </a:rPr>
              <a:t>4</a:t>
            </a:r>
            <a:endParaRPr lang="en-US" sz="1550" dirty="0"/>
          </a:p>
        </p:txBody>
      </p:sp>
      <p:sp>
        <p:nvSpPr>
          <p:cNvPr id="19" name="Text 13"/>
          <p:cNvSpPr/>
          <p:nvPr/>
        </p:nvSpPr>
        <p:spPr>
          <a:xfrm>
            <a:off x="6356389" y="3898801"/>
            <a:ext cx="4987403" cy="261640"/>
          </a:xfrm>
          <a:prstGeom prst="rect">
            <a:avLst/>
          </a:prstGeom>
          <a:noFill/>
          <a:ln/>
        </p:spPr>
        <p:txBody>
          <a:bodyPr wrap="none" lIns="0" tIns="0" rIns="0" bIns="0" rtlCol="0" anchor="t"/>
          <a:lstStyle/>
          <a:p>
            <a:pPr algn="l" indent="0" marL="0">
              <a:lnSpc>
                <a:spcPct val="104000"/>
              </a:lnSpc>
              <a:buNone/>
            </a:pPr>
            <a:r>
              <a:rPr lang="en-US" sz="1600" dirty="0">
                <a:solidFill>
                  <a:srgbClr val="404155"/>
                </a:solidFill>
                <a:latin typeface="Corben" pitchFamily="34" charset="0"/>
                <a:ea typeface="Corben" pitchFamily="34" charset="-122"/>
                <a:cs typeface="Corben" pitchFamily="34" charset="-120"/>
              </a:rPr>
              <a:t>Find Hidden Risks</a:t>
            </a:r>
            <a:endParaRPr lang="en-US" sz="1600" dirty="0"/>
          </a:p>
        </p:txBody>
      </p:sp>
      <p:sp>
        <p:nvSpPr>
          <p:cNvPr id="20" name="Text 14"/>
          <p:cNvSpPr/>
          <p:nvPr/>
        </p:nvSpPr>
        <p:spPr>
          <a:xfrm>
            <a:off x="6356389" y="4249440"/>
            <a:ext cx="4987403" cy="252611"/>
          </a:xfrm>
          <a:prstGeom prst="rect">
            <a:avLst/>
          </a:prstGeom>
          <a:noFill/>
          <a:ln/>
        </p:spPr>
        <p:txBody>
          <a:bodyPr wrap="none" lIns="0" tIns="0" rIns="0" bIns="0" rtlCol="0" anchor="t"/>
          <a:lstStyle/>
          <a:p>
            <a:pPr algn="l" indent="0" marL="0">
              <a:lnSpc>
                <a:spcPct val="126000"/>
              </a:lnSpc>
              <a:buNone/>
            </a:pPr>
            <a:r>
              <a:rPr lang="en-US" sz="1300" dirty="0">
                <a:solidFill>
                  <a:srgbClr val="404155"/>
                </a:solidFill>
                <a:latin typeface="Nobile" pitchFamily="34" charset="0"/>
                <a:ea typeface="Nobile" pitchFamily="34" charset="-122"/>
                <a:cs typeface="Nobile" pitchFamily="34" charset="-120"/>
              </a:rPr>
              <a:t>Look beneath the averages</a:t>
            </a:r>
            <a:endParaRPr lang="en-US" sz="1300" dirty="0"/>
          </a:p>
        </p:txBody>
      </p:sp>
      <p:pic>
        <p:nvPicPr>
          <p:cNvPr id="21"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1475" y="4836815"/>
            <a:ext cx="5360159" cy="1459409"/>
          </a:xfrm>
          <a:prstGeom prst="rect">
            <a:avLst/>
          </a:prstGeom>
        </p:spPr>
      </p:pic>
      <p:sp>
        <p:nvSpPr>
          <p:cNvPr id="22" name="Text 15"/>
          <p:cNvSpPr/>
          <p:nvPr/>
        </p:nvSpPr>
        <p:spPr>
          <a:xfrm>
            <a:off x="3241048" y="4962426"/>
            <a:ext cx="200913" cy="251123"/>
          </a:xfrm>
          <a:prstGeom prst="rect">
            <a:avLst/>
          </a:prstGeom>
          <a:noFill/>
          <a:ln/>
        </p:spPr>
        <p:txBody>
          <a:bodyPr wrap="none" lIns="0" tIns="0" rIns="0" bIns="0" rtlCol="0" anchor="ctr"/>
          <a:lstStyle/>
          <a:p>
            <a:pPr algn="ctr" indent="0" marL="0">
              <a:lnSpc>
                <a:spcPct val="100000"/>
              </a:lnSpc>
              <a:buNone/>
            </a:pPr>
            <a:r>
              <a:rPr lang="en-US" sz="1550" dirty="0">
                <a:solidFill>
                  <a:srgbClr val="FFFFFF"/>
                </a:solidFill>
                <a:latin typeface="Corben" pitchFamily="34" charset="0"/>
                <a:ea typeface="Corben" pitchFamily="34" charset="-122"/>
                <a:cs typeface="Corben" pitchFamily="34" charset="-120"/>
              </a:rPr>
              <a:t>5</a:t>
            </a:r>
            <a:endParaRPr lang="en-US" sz="1550" dirty="0"/>
          </a:p>
        </p:txBody>
      </p:sp>
      <p:sp>
        <p:nvSpPr>
          <p:cNvPr id="23" name="Text 16"/>
          <p:cNvSpPr/>
          <p:nvPr/>
        </p:nvSpPr>
        <p:spPr>
          <a:xfrm>
            <a:off x="847902" y="5506541"/>
            <a:ext cx="4987304" cy="261640"/>
          </a:xfrm>
          <a:prstGeom prst="rect">
            <a:avLst/>
          </a:prstGeom>
          <a:noFill/>
          <a:ln/>
        </p:spPr>
        <p:txBody>
          <a:bodyPr wrap="none" lIns="0" tIns="0" rIns="0" bIns="0" rtlCol="0" anchor="t"/>
          <a:lstStyle/>
          <a:p>
            <a:pPr algn="l" indent="0" marL="0">
              <a:lnSpc>
                <a:spcPct val="104000"/>
              </a:lnSpc>
              <a:buNone/>
            </a:pPr>
            <a:r>
              <a:rPr lang="en-US" sz="1600" dirty="0">
                <a:solidFill>
                  <a:srgbClr val="404155"/>
                </a:solidFill>
                <a:latin typeface="Corben" pitchFamily="34" charset="0"/>
                <a:ea typeface="Corben" pitchFamily="34" charset="-122"/>
                <a:cs typeface="Corben" pitchFamily="34" charset="-120"/>
              </a:rPr>
              <a:t>Turn Feedback Into Action</a:t>
            </a:r>
            <a:endParaRPr lang="en-US" sz="1600" dirty="0"/>
          </a:p>
        </p:txBody>
      </p:sp>
      <p:sp>
        <p:nvSpPr>
          <p:cNvPr id="24" name="Text 17"/>
          <p:cNvSpPr/>
          <p:nvPr/>
        </p:nvSpPr>
        <p:spPr>
          <a:xfrm>
            <a:off x="847902" y="5857180"/>
            <a:ext cx="4987304" cy="252611"/>
          </a:xfrm>
          <a:prstGeom prst="rect">
            <a:avLst/>
          </a:prstGeom>
          <a:noFill/>
          <a:ln/>
        </p:spPr>
        <p:txBody>
          <a:bodyPr wrap="none" lIns="0" tIns="0" rIns="0" bIns="0" rtlCol="0" anchor="t"/>
          <a:lstStyle/>
          <a:p>
            <a:pPr algn="l" indent="0" marL="0">
              <a:lnSpc>
                <a:spcPct val="126000"/>
              </a:lnSpc>
              <a:buNone/>
            </a:pPr>
            <a:r>
              <a:rPr lang="en-US" sz="1300" dirty="0">
                <a:solidFill>
                  <a:srgbClr val="404155"/>
                </a:solidFill>
                <a:latin typeface="Nobile" pitchFamily="34" charset="0"/>
                <a:ea typeface="Nobile" pitchFamily="34" charset="-122"/>
                <a:cs typeface="Nobile" pitchFamily="34" charset="-120"/>
              </a:rPr>
              <a:t>Make the response visible</a:t>
            </a:r>
            <a:endParaRPr lang="en-US" sz="1300" dirty="0"/>
          </a:p>
        </p:txBody>
      </p:sp>
      <p:pic>
        <p:nvPicPr>
          <p:cNvPr id="25"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169962" y="4836815"/>
            <a:ext cx="5360258" cy="1459409"/>
          </a:xfrm>
          <a:prstGeom prst="rect">
            <a:avLst/>
          </a:prstGeom>
        </p:spPr>
      </p:pic>
      <p:sp>
        <p:nvSpPr>
          <p:cNvPr id="26" name="Text 18"/>
          <p:cNvSpPr/>
          <p:nvPr/>
        </p:nvSpPr>
        <p:spPr>
          <a:xfrm>
            <a:off x="8749635" y="4962426"/>
            <a:ext cx="200913" cy="251123"/>
          </a:xfrm>
          <a:prstGeom prst="rect">
            <a:avLst/>
          </a:prstGeom>
          <a:noFill/>
          <a:ln/>
        </p:spPr>
        <p:txBody>
          <a:bodyPr wrap="none" lIns="0" tIns="0" rIns="0" bIns="0" rtlCol="0" anchor="ctr"/>
          <a:lstStyle/>
          <a:p>
            <a:pPr algn="ctr" indent="0" marL="0">
              <a:lnSpc>
                <a:spcPct val="100000"/>
              </a:lnSpc>
              <a:buNone/>
            </a:pPr>
            <a:r>
              <a:rPr lang="en-US" sz="1550" dirty="0">
                <a:solidFill>
                  <a:srgbClr val="FFFFFF"/>
                </a:solidFill>
                <a:latin typeface="Corben" pitchFamily="34" charset="0"/>
                <a:ea typeface="Corben" pitchFamily="34" charset="-122"/>
                <a:cs typeface="Corben" pitchFamily="34" charset="-120"/>
              </a:rPr>
              <a:t>6</a:t>
            </a:r>
            <a:endParaRPr lang="en-US" sz="1550" dirty="0"/>
          </a:p>
        </p:txBody>
      </p:sp>
      <p:sp>
        <p:nvSpPr>
          <p:cNvPr id="27" name="Text 19"/>
          <p:cNvSpPr/>
          <p:nvPr/>
        </p:nvSpPr>
        <p:spPr>
          <a:xfrm>
            <a:off x="6356389" y="5506541"/>
            <a:ext cx="4987403" cy="261640"/>
          </a:xfrm>
          <a:prstGeom prst="rect">
            <a:avLst/>
          </a:prstGeom>
          <a:noFill/>
          <a:ln/>
        </p:spPr>
        <p:txBody>
          <a:bodyPr wrap="none" lIns="0" tIns="0" rIns="0" bIns="0" rtlCol="0" anchor="t"/>
          <a:lstStyle/>
          <a:p>
            <a:pPr algn="l" indent="0" marL="0">
              <a:lnSpc>
                <a:spcPct val="104000"/>
              </a:lnSpc>
              <a:buNone/>
            </a:pPr>
            <a:r>
              <a:rPr lang="en-US" sz="1600" dirty="0">
                <a:solidFill>
                  <a:srgbClr val="404155"/>
                </a:solidFill>
                <a:latin typeface="Corben" pitchFamily="34" charset="0"/>
                <a:ea typeface="Corben" pitchFamily="34" charset="-122"/>
                <a:cs typeface="Corben" pitchFamily="34" charset="-120"/>
              </a:rPr>
              <a:t>Build a Custom Pulse</a:t>
            </a:r>
            <a:endParaRPr lang="en-US" sz="1600" dirty="0"/>
          </a:p>
        </p:txBody>
      </p:sp>
      <p:sp>
        <p:nvSpPr>
          <p:cNvPr id="28" name="Text 20"/>
          <p:cNvSpPr/>
          <p:nvPr/>
        </p:nvSpPr>
        <p:spPr>
          <a:xfrm>
            <a:off x="6356389" y="5857180"/>
            <a:ext cx="4987403" cy="252611"/>
          </a:xfrm>
          <a:prstGeom prst="rect">
            <a:avLst/>
          </a:prstGeom>
          <a:noFill/>
          <a:ln/>
        </p:spPr>
        <p:txBody>
          <a:bodyPr wrap="none" lIns="0" tIns="0" rIns="0" bIns="0" rtlCol="0" anchor="t"/>
          <a:lstStyle/>
          <a:p>
            <a:pPr algn="l" indent="0" marL="0">
              <a:lnSpc>
                <a:spcPct val="126000"/>
              </a:lnSpc>
              <a:buNone/>
            </a:pPr>
            <a:r>
              <a:rPr lang="en-US" sz="1300" dirty="0">
                <a:solidFill>
                  <a:srgbClr val="404155"/>
                </a:solidFill>
                <a:latin typeface="Nobile" pitchFamily="34" charset="0"/>
                <a:ea typeface="Nobile" pitchFamily="34" charset="-122"/>
                <a:cs typeface="Nobile" pitchFamily="34" charset="-120"/>
              </a:rPr>
              <a:t>Targeted, timely, purposeful</a:t>
            </a:r>
            <a:endParaRPr lang="en-US"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661475" y="596999"/>
            <a:ext cx="1130073" cy="186630"/>
          </a:xfrm>
          <a:prstGeom prst="roundRect">
            <a:avLst>
              <a:gd name="adj" fmla="val 22119"/>
            </a:avLst>
          </a:prstGeom>
          <a:solidFill>
            <a:srgbClr val="D2D9F9"/>
          </a:solidFill>
          <a:ln/>
        </p:spPr>
      </p:sp>
      <p:sp>
        <p:nvSpPr>
          <p:cNvPr id="3" name="Text 1"/>
          <p:cNvSpPr/>
          <p:nvPr/>
        </p:nvSpPr>
        <p:spPr>
          <a:xfrm>
            <a:off x="735093" y="633809"/>
            <a:ext cx="1592421" cy="113010"/>
          </a:xfrm>
          <a:prstGeom prst="rect">
            <a:avLst/>
          </a:prstGeom>
          <a:noFill/>
          <a:ln/>
        </p:spPr>
        <p:txBody>
          <a:bodyPr wrap="none" lIns="0" tIns="0" rIns="0" bIns="0" rtlCol="0" anchor="t"/>
          <a:lstStyle/>
          <a:p>
            <a:pPr algn="l" indent="0" marL="0">
              <a:lnSpc>
                <a:spcPct val="96000"/>
              </a:lnSpc>
              <a:buNone/>
            </a:pPr>
            <a:r>
              <a:rPr lang="en-US" sz="750" dirty="0">
                <a:solidFill>
                  <a:srgbClr val="404155"/>
                </a:solidFill>
                <a:latin typeface="Nobile" pitchFamily="34" charset="0"/>
                <a:ea typeface="Nobile" pitchFamily="34" charset="-122"/>
                <a:cs typeface="Nobile" pitchFamily="34" charset="-120"/>
              </a:rPr>
              <a:t>AUDIENCE ACTIVITY</a:t>
            </a:r>
            <a:endParaRPr lang="en-US" sz="750" dirty="0"/>
          </a:p>
        </p:txBody>
      </p:sp>
      <p:sp>
        <p:nvSpPr>
          <p:cNvPr id="4" name="Text 2"/>
          <p:cNvSpPr/>
          <p:nvPr/>
        </p:nvSpPr>
        <p:spPr>
          <a:xfrm>
            <a:off x="661475" y="815479"/>
            <a:ext cx="10868745" cy="383977"/>
          </a:xfrm>
          <a:prstGeom prst="rect">
            <a:avLst/>
          </a:prstGeom>
          <a:noFill/>
          <a:ln/>
        </p:spPr>
        <p:txBody>
          <a:bodyPr wrap="none" lIns="0" tIns="0" rIns="0" bIns="0" rtlCol="0" anchor="t"/>
          <a:lstStyle/>
          <a:p>
            <a:pPr algn="l" indent="0" marL="0">
              <a:lnSpc>
                <a:spcPct val="104000"/>
              </a:lnSpc>
              <a:buNone/>
            </a:pPr>
            <a:r>
              <a:rPr lang="en-US" sz="2400" dirty="0">
                <a:solidFill>
                  <a:srgbClr val="1B1B27"/>
                </a:solidFill>
                <a:latin typeface="Corben" pitchFamily="34" charset="0"/>
                <a:ea typeface="Corben" pitchFamily="34" charset="-122"/>
                <a:cs typeface="Corben" pitchFamily="34" charset="-120"/>
              </a:rPr>
              <a:t>Heatmap Analysis: What Do You See?</a:t>
            </a:r>
            <a:endParaRPr lang="en-US" sz="2400" dirty="0"/>
          </a:p>
        </p:txBody>
      </p:sp>
      <p:sp>
        <p:nvSpPr>
          <p:cNvPr id="5" name="Text 3"/>
          <p:cNvSpPr/>
          <p:nvPr/>
        </p:nvSpPr>
        <p:spPr>
          <a:xfrm>
            <a:off x="661475" y="1319212"/>
            <a:ext cx="11478330" cy="162123"/>
          </a:xfrm>
          <a:prstGeom prst="rect">
            <a:avLst/>
          </a:prstGeom>
          <a:noFill/>
          <a:ln/>
        </p:spPr>
        <p:txBody>
          <a:bodyPr wrap="none" lIns="0" tIns="0" rIns="0" bIns="0" rtlCol="0" anchor="t"/>
          <a:lstStyle/>
          <a:p>
            <a:pPr algn="l" indent="0" marL="0">
              <a:lnSpc>
                <a:spcPct val="110000"/>
              </a:lnSpc>
              <a:buNone/>
            </a:pPr>
            <a:r>
              <a:rPr lang="en-US" sz="950" i="1" dirty="0">
                <a:solidFill>
                  <a:srgbClr val="404155"/>
                </a:solidFill>
                <a:latin typeface="Nobile" pitchFamily="34" charset="0"/>
                <a:ea typeface="Nobile" pitchFamily="34" charset="-122"/>
                <a:cs typeface="Nobile" pitchFamily="34" charset="-120"/>
              </a:rPr>
              <a:t>Illustrative data — not actual customer results.</a:t>
            </a:r>
            <a:endParaRPr lang="en-US" sz="950" dirty="0"/>
          </a:p>
        </p:txBody>
      </p:sp>
      <p:pic>
        <p:nvPicPr>
          <p:cNvPr id="6" name="Image 0" descr="preencoded.png">    </p:cNvPr>
          <p:cNvPicPr>
            <a:picLocks noChangeAspect="1"/>
          </p:cNvPicPr>
          <p:nvPr/>
        </p:nvPicPr>
        <p:blipFill>
          <a:blip r:embed="rId1"/>
          <a:stretch>
            <a:fillRect/>
          </a:stretch>
        </p:blipFill>
        <p:spPr>
          <a:xfrm>
            <a:off x="661475" y="1571129"/>
            <a:ext cx="7064595" cy="3957737"/>
          </a:xfrm>
          <a:prstGeom prst="rect">
            <a:avLst/>
          </a:prstGeom>
        </p:spPr>
      </p:pic>
      <p:sp>
        <p:nvSpPr>
          <p:cNvPr id="7" name="Shape 4"/>
          <p:cNvSpPr/>
          <p:nvPr/>
        </p:nvSpPr>
        <p:spPr>
          <a:xfrm>
            <a:off x="661475" y="5618659"/>
            <a:ext cx="2657309" cy="642342"/>
          </a:xfrm>
          <a:prstGeom prst="roundRect">
            <a:avLst>
              <a:gd name="adj" fmla="val 8033"/>
            </a:avLst>
          </a:prstGeom>
          <a:solidFill>
            <a:srgbClr val="D2D9F9"/>
          </a:solidFill>
          <a:ln w="6350">
            <a:solidFill>
              <a:srgbClr val="B8BFDF"/>
            </a:solidFill>
            <a:prstDash val="solid"/>
          </a:ln>
        </p:spPr>
      </p:sp>
      <p:sp>
        <p:nvSpPr>
          <p:cNvPr id="8" name="Text 5"/>
          <p:cNvSpPr/>
          <p:nvPr/>
        </p:nvSpPr>
        <p:spPr>
          <a:xfrm>
            <a:off x="790654" y="5747841"/>
            <a:ext cx="2398950" cy="191988"/>
          </a:xfrm>
          <a:prstGeom prst="rect">
            <a:avLst/>
          </a:prstGeom>
          <a:noFill/>
          <a:ln/>
        </p:spPr>
        <p:txBody>
          <a:bodyPr wrap="none" lIns="0" tIns="0" rIns="0" bIns="0" rtlCol="0" anchor="t"/>
          <a:lstStyle/>
          <a:p>
            <a:pPr algn="l" indent="0" marL="0">
              <a:lnSpc>
                <a:spcPct val="104000"/>
              </a:lnSpc>
              <a:buNone/>
            </a:pPr>
            <a:r>
              <a:rPr lang="en-US" sz="1200" dirty="0">
                <a:solidFill>
                  <a:srgbClr val="404155"/>
                </a:solidFill>
                <a:latin typeface="Corben" pitchFamily="34" charset="0"/>
                <a:ea typeface="Corben" pitchFamily="34" charset="-122"/>
                <a:cs typeface="Corben" pitchFamily="34" charset="-120"/>
              </a:rPr>
              <a:t>Where would you investigate?</a:t>
            </a:r>
            <a:endParaRPr lang="en-US" sz="1200" dirty="0"/>
          </a:p>
        </p:txBody>
      </p:sp>
      <p:sp>
        <p:nvSpPr>
          <p:cNvPr id="9" name="Shape 6"/>
          <p:cNvSpPr/>
          <p:nvPr/>
        </p:nvSpPr>
        <p:spPr>
          <a:xfrm>
            <a:off x="3398554" y="5618659"/>
            <a:ext cx="2657409" cy="642342"/>
          </a:xfrm>
          <a:prstGeom prst="roundRect">
            <a:avLst>
              <a:gd name="adj" fmla="val 8033"/>
            </a:avLst>
          </a:prstGeom>
          <a:solidFill>
            <a:srgbClr val="D2D9F9"/>
          </a:solidFill>
          <a:ln w="6350">
            <a:solidFill>
              <a:srgbClr val="B8BFDF"/>
            </a:solidFill>
            <a:prstDash val="solid"/>
          </a:ln>
        </p:spPr>
      </p:sp>
      <p:sp>
        <p:nvSpPr>
          <p:cNvPr id="10" name="Text 7"/>
          <p:cNvSpPr/>
          <p:nvPr/>
        </p:nvSpPr>
        <p:spPr>
          <a:xfrm>
            <a:off x="3527734" y="5747841"/>
            <a:ext cx="2399049" cy="383977"/>
          </a:xfrm>
          <a:prstGeom prst="rect">
            <a:avLst/>
          </a:prstGeom>
          <a:noFill/>
          <a:ln/>
        </p:spPr>
        <p:txBody>
          <a:bodyPr wrap="square" lIns="0" tIns="0" rIns="0" bIns="0" rtlCol="0" anchor="t">
            <a:normAutofit/>
          </a:bodyPr>
          <a:lstStyle/>
          <a:p>
            <a:pPr algn="l" indent="0" marL="0">
              <a:lnSpc>
                <a:spcPct val="104000"/>
              </a:lnSpc>
              <a:buNone/>
            </a:pPr>
            <a:r>
              <a:rPr lang="en-US" sz="1200" dirty="0">
                <a:solidFill>
                  <a:srgbClr val="404155"/>
                </a:solidFill>
                <a:latin typeface="Corben" pitchFamily="34" charset="0"/>
                <a:ea typeface="Corben" pitchFamily="34" charset="-122"/>
                <a:cs typeface="Corben" pitchFamily="34" charset="-120"/>
              </a:rPr>
              <a:t>What segment would you examine?</a:t>
            </a:r>
            <a:endParaRPr lang="en-US" sz="1200" dirty="0"/>
          </a:p>
        </p:txBody>
      </p:sp>
      <p:sp>
        <p:nvSpPr>
          <p:cNvPr id="11" name="Shape 8"/>
          <p:cNvSpPr/>
          <p:nvPr/>
        </p:nvSpPr>
        <p:spPr>
          <a:xfrm>
            <a:off x="6135732" y="5618659"/>
            <a:ext cx="2657309" cy="642342"/>
          </a:xfrm>
          <a:prstGeom prst="roundRect">
            <a:avLst>
              <a:gd name="adj" fmla="val 8033"/>
            </a:avLst>
          </a:prstGeom>
          <a:solidFill>
            <a:srgbClr val="D2D9F9"/>
          </a:solidFill>
          <a:ln w="6350">
            <a:solidFill>
              <a:srgbClr val="B8BFDF"/>
            </a:solidFill>
            <a:prstDash val="solid"/>
          </a:ln>
        </p:spPr>
      </p:sp>
      <p:sp>
        <p:nvSpPr>
          <p:cNvPr id="12" name="Text 9"/>
          <p:cNvSpPr/>
          <p:nvPr/>
        </p:nvSpPr>
        <p:spPr>
          <a:xfrm>
            <a:off x="6264912" y="5747841"/>
            <a:ext cx="2398950" cy="383977"/>
          </a:xfrm>
          <a:prstGeom prst="rect">
            <a:avLst/>
          </a:prstGeom>
          <a:noFill/>
          <a:ln/>
        </p:spPr>
        <p:txBody>
          <a:bodyPr wrap="square" lIns="0" tIns="0" rIns="0" bIns="0" rtlCol="0" anchor="t">
            <a:normAutofit/>
          </a:bodyPr>
          <a:lstStyle/>
          <a:p>
            <a:pPr algn="l" indent="0" marL="0">
              <a:lnSpc>
                <a:spcPct val="104000"/>
              </a:lnSpc>
              <a:buNone/>
            </a:pPr>
            <a:r>
              <a:rPr lang="en-US" sz="1200" dirty="0">
                <a:solidFill>
                  <a:srgbClr val="404155"/>
                </a:solidFill>
                <a:latin typeface="Corben" pitchFamily="34" charset="0"/>
                <a:ea typeface="Corben" pitchFamily="34" charset="-122"/>
                <a:cs typeface="Corben" pitchFamily="34" charset="-120"/>
              </a:rPr>
              <a:t>What should you avoid concluding?</a:t>
            </a:r>
            <a:endParaRPr lang="en-US" sz="1200" dirty="0"/>
          </a:p>
        </p:txBody>
      </p:sp>
      <p:sp>
        <p:nvSpPr>
          <p:cNvPr id="13" name="Shape 10"/>
          <p:cNvSpPr/>
          <p:nvPr/>
        </p:nvSpPr>
        <p:spPr>
          <a:xfrm>
            <a:off x="8872812" y="5618659"/>
            <a:ext cx="2657409" cy="642342"/>
          </a:xfrm>
          <a:prstGeom prst="roundRect">
            <a:avLst>
              <a:gd name="adj" fmla="val 8033"/>
            </a:avLst>
          </a:prstGeom>
          <a:solidFill>
            <a:srgbClr val="D2D9F9"/>
          </a:solidFill>
          <a:ln w="6350">
            <a:solidFill>
              <a:srgbClr val="B8BFDF"/>
            </a:solidFill>
            <a:prstDash val="solid"/>
          </a:ln>
        </p:spPr>
      </p:sp>
      <p:sp>
        <p:nvSpPr>
          <p:cNvPr id="14" name="Text 11"/>
          <p:cNvSpPr/>
          <p:nvPr/>
        </p:nvSpPr>
        <p:spPr>
          <a:xfrm>
            <a:off x="9001991" y="5747841"/>
            <a:ext cx="2399049" cy="191988"/>
          </a:xfrm>
          <a:prstGeom prst="rect">
            <a:avLst/>
          </a:prstGeom>
          <a:noFill/>
          <a:ln/>
        </p:spPr>
        <p:txBody>
          <a:bodyPr wrap="none" lIns="0" tIns="0" rIns="0" bIns="0" rtlCol="0" anchor="t"/>
          <a:lstStyle/>
          <a:p>
            <a:pPr algn="l" indent="0" marL="0">
              <a:lnSpc>
                <a:spcPct val="104000"/>
              </a:lnSpc>
              <a:buNone/>
            </a:pPr>
            <a:r>
              <a:rPr lang="en-US" sz="1200" dirty="0">
                <a:solidFill>
                  <a:srgbClr val="404155"/>
                </a:solidFill>
                <a:latin typeface="Corben" pitchFamily="34" charset="0"/>
                <a:ea typeface="Corben" pitchFamily="34" charset="-122"/>
                <a:cs typeface="Corben" pitchFamily="34" charset="-120"/>
              </a:rPr>
              <a:t>What pulse might you send?</a:t>
            </a:r>
            <a:endParaRPr lang="en-US"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661475" y="658813"/>
            <a:ext cx="10868745" cy="1063228"/>
          </a:xfrm>
          <a:prstGeom prst="rect">
            <a:avLst/>
          </a:prstGeom>
          <a:noFill/>
          <a:ln/>
        </p:spPr>
        <p:txBody>
          <a:bodyPr wrap="square" lIns="0" tIns="0" rIns="0" bIns="0" rtlCol="0" anchor="t">
            <a:normAutofit/>
          </a:bodyPr>
          <a:lstStyle/>
          <a:p>
            <a:pPr algn="l" indent="0" marL="0">
              <a:lnSpc>
                <a:spcPct val="104000"/>
              </a:lnSpc>
              <a:buNone/>
            </a:pPr>
            <a:r>
              <a:rPr lang="en-US" sz="3300" dirty="0">
                <a:solidFill>
                  <a:srgbClr val="1B1B27"/>
                </a:solidFill>
                <a:latin typeface="Corben" pitchFamily="34" charset="0"/>
                <a:ea typeface="Corben" pitchFamily="34" charset="-122"/>
                <a:cs typeface="Corben" pitchFamily="34" charset="-120"/>
              </a:rPr>
              <a:t>Heatmap Debrief: Signal → Segment → Validate → Pulse</a:t>
            </a:r>
            <a:endParaRPr lang="en-US" sz="3300" dirty="0"/>
          </a:p>
        </p:txBody>
      </p:sp>
      <p:pic>
        <p:nvPicPr>
          <p:cNvPr id="3" name="Image 0" descr="preencoded.png">    </p:cNvPr>
          <p:cNvPicPr>
            <a:picLocks noChangeAspect="1"/>
          </p:cNvPicPr>
          <p:nvPr/>
        </p:nvPicPr>
        <p:blipFill>
          <a:blip r:embed="rId1"/>
          <a:stretch>
            <a:fillRect/>
          </a:stretch>
        </p:blipFill>
        <p:spPr>
          <a:xfrm>
            <a:off x="2292392" y="2028230"/>
            <a:ext cx="7606812" cy="3481487"/>
          </a:xfrm>
          <a:prstGeom prst="rect">
            <a:avLst/>
          </a:prstGeom>
        </p:spPr>
      </p:pic>
      <p:sp>
        <p:nvSpPr>
          <p:cNvPr id="4" name="Text 1"/>
          <p:cNvSpPr/>
          <p:nvPr/>
        </p:nvSpPr>
        <p:spPr>
          <a:xfrm>
            <a:off x="8116970" y="4682973"/>
            <a:ext cx="1428127" cy="275117"/>
          </a:xfrm>
          <a:prstGeom prst="rect">
            <a:avLst/>
          </a:prstGeom>
          <a:noFill/>
          <a:ln/>
        </p:spPr>
        <p:txBody>
          <a:bodyPr wrap="none" lIns="0" tIns="0" rIns="0" bIns="0" rtlCol="0" anchor="t"/>
          <a:lstStyle/>
          <a:p>
            <a:pPr algn="ctr" indent="0" marL="0">
              <a:lnSpc>
                <a:spcPct val="104000"/>
              </a:lnSpc>
              <a:buNone/>
            </a:pPr>
            <a:r>
              <a:rPr lang="en-US" sz="1700" dirty="0">
                <a:solidFill>
                  <a:srgbClr val="404155"/>
                </a:solidFill>
                <a:latin typeface="Corben" pitchFamily="34" charset="0"/>
                <a:ea typeface="Corben" pitchFamily="34" charset="-122"/>
                <a:cs typeface="Corben" pitchFamily="34" charset="-120"/>
              </a:rPr>
              <a:t>Pulse</a:t>
            </a:r>
            <a:endParaRPr lang="en-US" sz="1700" dirty="0"/>
          </a:p>
        </p:txBody>
      </p:sp>
      <p:sp>
        <p:nvSpPr>
          <p:cNvPr id="5" name="Text 2"/>
          <p:cNvSpPr/>
          <p:nvPr/>
        </p:nvSpPr>
        <p:spPr>
          <a:xfrm>
            <a:off x="6317138" y="4682973"/>
            <a:ext cx="1428127" cy="275117"/>
          </a:xfrm>
          <a:prstGeom prst="rect">
            <a:avLst/>
          </a:prstGeom>
          <a:noFill/>
          <a:ln/>
        </p:spPr>
        <p:txBody>
          <a:bodyPr wrap="none" lIns="0" tIns="0" rIns="0" bIns="0" rtlCol="0" anchor="t"/>
          <a:lstStyle/>
          <a:p>
            <a:pPr algn="ctr" indent="0" marL="0">
              <a:lnSpc>
                <a:spcPct val="104000"/>
              </a:lnSpc>
              <a:buNone/>
            </a:pPr>
            <a:r>
              <a:rPr lang="en-US" sz="1700" dirty="0">
                <a:solidFill>
                  <a:srgbClr val="404155"/>
                </a:solidFill>
                <a:latin typeface="Corben" pitchFamily="34" charset="0"/>
                <a:ea typeface="Corben" pitchFamily="34" charset="-122"/>
                <a:cs typeface="Corben" pitchFamily="34" charset="-120"/>
              </a:rPr>
              <a:t>Validate</a:t>
            </a:r>
            <a:endParaRPr lang="en-US" sz="1700" dirty="0"/>
          </a:p>
        </p:txBody>
      </p:sp>
      <p:sp>
        <p:nvSpPr>
          <p:cNvPr id="6" name="Text 3"/>
          <p:cNvSpPr/>
          <p:nvPr/>
        </p:nvSpPr>
        <p:spPr>
          <a:xfrm>
            <a:off x="4527089" y="4682973"/>
            <a:ext cx="1428127" cy="275117"/>
          </a:xfrm>
          <a:prstGeom prst="rect">
            <a:avLst/>
          </a:prstGeom>
          <a:noFill/>
          <a:ln/>
        </p:spPr>
        <p:txBody>
          <a:bodyPr wrap="none" lIns="0" tIns="0" rIns="0" bIns="0" rtlCol="0" anchor="t"/>
          <a:lstStyle/>
          <a:p>
            <a:pPr algn="ctr" indent="0" marL="0">
              <a:lnSpc>
                <a:spcPct val="104000"/>
              </a:lnSpc>
              <a:buNone/>
            </a:pPr>
            <a:r>
              <a:rPr lang="en-US" sz="1700" dirty="0">
                <a:solidFill>
                  <a:srgbClr val="404155"/>
                </a:solidFill>
                <a:latin typeface="Corben" pitchFamily="34" charset="0"/>
                <a:ea typeface="Corben" pitchFamily="34" charset="-122"/>
                <a:cs typeface="Corben" pitchFamily="34" charset="-120"/>
              </a:rPr>
              <a:t>Segment</a:t>
            </a:r>
            <a:endParaRPr lang="en-US" sz="1700" dirty="0"/>
          </a:p>
        </p:txBody>
      </p:sp>
      <p:sp>
        <p:nvSpPr>
          <p:cNvPr id="7" name="Text 4"/>
          <p:cNvSpPr/>
          <p:nvPr/>
        </p:nvSpPr>
        <p:spPr>
          <a:xfrm>
            <a:off x="2697912" y="4682973"/>
            <a:ext cx="1428127" cy="275117"/>
          </a:xfrm>
          <a:prstGeom prst="rect">
            <a:avLst/>
          </a:prstGeom>
          <a:noFill/>
          <a:ln/>
        </p:spPr>
        <p:txBody>
          <a:bodyPr wrap="none" lIns="0" tIns="0" rIns="0" bIns="0" rtlCol="0" anchor="t"/>
          <a:lstStyle/>
          <a:p>
            <a:pPr algn="ctr" indent="0" marL="0">
              <a:lnSpc>
                <a:spcPct val="104000"/>
              </a:lnSpc>
              <a:buNone/>
            </a:pPr>
            <a:r>
              <a:rPr lang="en-US" sz="1700" dirty="0">
                <a:solidFill>
                  <a:srgbClr val="404155"/>
                </a:solidFill>
                <a:latin typeface="Corben" pitchFamily="34" charset="0"/>
                <a:ea typeface="Corben" pitchFamily="34" charset="-122"/>
                <a:cs typeface="Corben" pitchFamily="34" charset="-120"/>
              </a:rPr>
              <a:t>Signal</a:t>
            </a:r>
            <a:endParaRPr lang="en-US" sz="1700" dirty="0"/>
          </a:p>
        </p:txBody>
      </p:sp>
      <p:sp>
        <p:nvSpPr>
          <p:cNvPr id="8" name="Text 5"/>
          <p:cNvSpPr/>
          <p:nvPr/>
        </p:nvSpPr>
        <p:spPr>
          <a:xfrm>
            <a:off x="661475" y="5681960"/>
            <a:ext cx="10868745" cy="517128"/>
          </a:xfrm>
          <a:prstGeom prst="rect">
            <a:avLst/>
          </a:prstGeom>
          <a:noFill/>
          <a:ln/>
        </p:spPr>
        <p:txBody>
          <a:bodyPr wrap="square" lIns="0" tIns="0" rIns="0" bIns="0" rtlCol="0" anchor="t">
            <a:normAutofit/>
          </a:bodyPr>
          <a:lstStyle/>
          <a:p>
            <a:pPr algn="l" indent="0" marL="0">
              <a:lnSpc>
                <a:spcPct val="127000"/>
              </a:lnSpc>
              <a:buNone/>
            </a:pPr>
            <a:r>
              <a:rPr lang="en-US" sz="1300" dirty="0">
                <a:solidFill>
                  <a:srgbClr val="404155"/>
                </a:solidFill>
                <a:latin typeface="Nobile" pitchFamily="34" charset="0"/>
                <a:ea typeface="Nobile" pitchFamily="34" charset="-122"/>
                <a:cs typeface="Nobile" pitchFamily="34" charset="-120"/>
              </a:rPr>
              <a:t>Investigate the Field Team — but </a:t>
            </a:r>
            <a:pPr algn="l" indent="0" marL="0">
              <a:lnSpc>
                <a:spcPct val="127000"/>
              </a:lnSpc>
              <a:buNone/>
            </a:pPr>
            <a:r>
              <a:rPr lang="en-US" sz="1300" b="1" dirty="0">
                <a:solidFill>
                  <a:srgbClr val="404155"/>
                </a:solidFill>
                <a:latin typeface="Nobile Bold" pitchFamily="34" charset="0"/>
                <a:ea typeface="Nobile Bold" pitchFamily="34" charset="-122"/>
                <a:cs typeface="Nobile Bold" pitchFamily="34" charset="-120"/>
              </a:rPr>
              <a:t>do not assume the cause</a:t>
            </a:r>
            <a:pPr algn="l" indent="0" marL="0">
              <a:lnSpc>
                <a:spcPct val="127000"/>
              </a:lnSpc>
              <a:buNone/>
            </a:pPr>
            <a:r>
              <a:rPr lang="en-US" sz="1300" dirty="0">
                <a:solidFill>
                  <a:srgbClr val="404155"/>
                </a:solidFill>
                <a:latin typeface="Nobile" pitchFamily="34" charset="0"/>
                <a:ea typeface="Nobile" pitchFamily="34" charset="-122"/>
                <a:cs typeface="Nobile" pitchFamily="34" charset="-120"/>
              </a:rPr>
              <a:t>. A low score is a signal to explore, not a conclusion to act on. Segment carefully, review comments, then use a focused pulse to test your hypotheses.</a:t>
            </a:r>
            <a:endParaRPr lang="en-US" sz="13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661475" y="523974"/>
            <a:ext cx="10868745" cy="531614"/>
          </a:xfrm>
          <a:prstGeom prst="rect">
            <a:avLst/>
          </a:prstGeom>
          <a:noFill/>
          <a:ln/>
        </p:spPr>
        <p:txBody>
          <a:bodyPr wrap="none" lIns="0" tIns="0" rIns="0" bIns="0" rtlCol="0" anchor="t"/>
          <a:lstStyle/>
          <a:p>
            <a:pPr algn="l" indent="0" marL="0">
              <a:lnSpc>
                <a:spcPct val="104000"/>
              </a:lnSpc>
              <a:buNone/>
            </a:pPr>
            <a:r>
              <a:rPr lang="en-US" sz="3300" dirty="0">
                <a:solidFill>
                  <a:srgbClr val="1B1B27"/>
                </a:solidFill>
                <a:latin typeface="Corben" pitchFamily="34" charset="0"/>
                <a:ea typeface="Corben" pitchFamily="34" charset="-122"/>
                <a:cs typeface="Corben" pitchFamily="34" charset="-120"/>
              </a:rPr>
              <a:t>Engagement + Recognition: A Decision Matrix</a:t>
            </a:r>
            <a:endParaRPr lang="en-US" sz="3300" dirty="0"/>
          </a:p>
        </p:txBody>
      </p:sp>
      <p:pic>
        <p:nvPicPr>
          <p:cNvPr id="3" name="Image 0" descr="preencoded.png">    </p:cNvPr>
          <p:cNvPicPr>
            <a:picLocks noChangeAspect="1"/>
          </p:cNvPicPr>
          <p:nvPr/>
        </p:nvPicPr>
        <p:blipFill>
          <a:blip r:embed="rId1"/>
          <a:stretch>
            <a:fillRect/>
          </a:stretch>
        </p:blipFill>
        <p:spPr>
          <a:xfrm>
            <a:off x="661475" y="1457424"/>
            <a:ext cx="4704141" cy="4704259"/>
          </a:xfrm>
          <a:prstGeom prst="rect">
            <a:avLst/>
          </a:prstGeom>
        </p:spPr>
      </p:pic>
      <p:sp>
        <p:nvSpPr>
          <p:cNvPr id="4" name="Text 1"/>
          <p:cNvSpPr/>
          <p:nvPr/>
        </p:nvSpPr>
        <p:spPr>
          <a:xfrm>
            <a:off x="6309659" y="2677815"/>
            <a:ext cx="5226911" cy="265708"/>
          </a:xfrm>
          <a:prstGeom prst="rect">
            <a:avLst/>
          </a:prstGeom>
          <a:noFill/>
          <a:ln/>
        </p:spPr>
        <p:txBody>
          <a:bodyPr wrap="none" lIns="0" tIns="0" rIns="0" bIns="0" rtlCol="0" anchor="t"/>
          <a:lstStyle/>
          <a:p>
            <a:pPr algn="l" indent="0" marL="0">
              <a:lnSpc>
                <a:spcPct val="104000"/>
              </a:lnSpc>
              <a:buNone/>
            </a:pPr>
            <a:r>
              <a:rPr lang="en-US" sz="1650" dirty="0">
                <a:solidFill>
                  <a:srgbClr val="1B1B27"/>
                </a:solidFill>
                <a:latin typeface="Corben" pitchFamily="34" charset="0"/>
                <a:ea typeface="Corben" pitchFamily="34" charset="-122"/>
                <a:cs typeface="Corben" pitchFamily="34" charset="-120"/>
              </a:rPr>
              <a:t>How to Use This Matrix</a:t>
            </a:r>
            <a:endParaRPr lang="en-US" sz="1650" dirty="0"/>
          </a:p>
        </p:txBody>
      </p:sp>
      <p:sp>
        <p:nvSpPr>
          <p:cNvPr id="5" name="Text 2"/>
          <p:cNvSpPr/>
          <p:nvPr/>
        </p:nvSpPr>
        <p:spPr>
          <a:xfrm>
            <a:off x="6309659" y="3096617"/>
            <a:ext cx="5226911" cy="775692"/>
          </a:xfrm>
          <a:prstGeom prst="rect">
            <a:avLst/>
          </a:prstGeom>
          <a:noFill/>
          <a:ln/>
        </p:spPr>
        <p:txBody>
          <a:bodyPr wrap="square" lIns="0" tIns="0" rIns="0" bIns="0" rtlCol="0" anchor="t">
            <a:normAutofit/>
          </a:bodyPr>
          <a:lstStyle/>
          <a:p>
            <a:pPr algn="l" indent="0" marL="0">
              <a:lnSpc>
                <a:spcPct val="127000"/>
              </a:lnSpc>
              <a:buNone/>
            </a:pPr>
            <a:r>
              <a:rPr lang="en-US" sz="1300" dirty="0">
                <a:solidFill>
                  <a:srgbClr val="404155"/>
                </a:solidFill>
                <a:latin typeface="Nobile" pitchFamily="34" charset="0"/>
                <a:ea typeface="Nobile" pitchFamily="34" charset="-122"/>
                <a:cs typeface="Nobile" pitchFamily="34" charset="-120"/>
              </a:rPr>
              <a:t>Plot your team's scores into one of four quadrants. Each quadrant points to a distinct leadership response — so your next action is clear before you close the report.</a:t>
            </a:r>
            <a:endParaRPr lang="en-US" sz="1300" dirty="0"/>
          </a:p>
        </p:txBody>
      </p:sp>
      <p:sp>
        <p:nvSpPr>
          <p:cNvPr id="6" name="Shape 3"/>
          <p:cNvSpPr/>
          <p:nvPr/>
        </p:nvSpPr>
        <p:spPr>
          <a:xfrm>
            <a:off x="6309659" y="4044553"/>
            <a:ext cx="5226911" cy="877491"/>
          </a:xfrm>
          <a:prstGeom prst="roundRect">
            <a:avLst>
              <a:gd name="adj" fmla="val 8142"/>
            </a:avLst>
          </a:prstGeom>
          <a:solidFill>
            <a:srgbClr val="D2D9F9"/>
          </a:solidFill>
          <a:ln/>
        </p:spPr>
      </p:sp>
      <p:pic>
        <p:nvPicPr>
          <p:cNvPr id="7" name="Image 1" descr="preencoded.png">    </p:cNvPr>
          <p:cNvPicPr>
            <a:picLocks noChangeAspect="1"/>
          </p:cNvPicPr>
          <p:nvPr/>
        </p:nvPicPr>
        <p:blipFill>
          <a:blip r:embed="rId2"/>
          <a:stretch>
            <a:fillRect/>
          </a:stretch>
        </p:blipFill>
        <p:spPr>
          <a:xfrm>
            <a:off x="6479715" y="4262735"/>
            <a:ext cx="212620" cy="170061"/>
          </a:xfrm>
          <a:prstGeom prst="rect">
            <a:avLst/>
          </a:prstGeom>
        </p:spPr>
      </p:pic>
      <p:sp>
        <p:nvSpPr>
          <p:cNvPr id="8" name="Text 4"/>
          <p:cNvSpPr/>
          <p:nvPr/>
        </p:nvSpPr>
        <p:spPr>
          <a:xfrm>
            <a:off x="6862392" y="4224734"/>
            <a:ext cx="4504121" cy="517128"/>
          </a:xfrm>
          <a:prstGeom prst="rect">
            <a:avLst/>
          </a:prstGeom>
          <a:noFill/>
          <a:ln/>
        </p:spPr>
        <p:txBody>
          <a:bodyPr wrap="square" lIns="0" tIns="0" rIns="0" bIns="0" rtlCol="0" anchor="t">
            <a:normAutofit/>
          </a:bodyPr>
          <a:lstStyle/>
          <a:p>
            <a:pPr algn="l" indent="0" marL="0">
              <a:lnSpc>
                <a:spcPct val="127000"/>
              </a:lnSpc>
              <a:buNone/>
            </a:pPr>
            <a:r>
              <a:rPr lang="en-US" sz="1300" dirty="0">
                <a:solidFill>
                  <a:srgbClr val="000000"/>
                </a:solidFill>
                <a:latin typeface="Nobile" pitchFamily="34" charset="0"/>
                <a:ea typeface="Nobile" pitchFamily="34" charset="-122"/>
                <a:cs typeface="Nobile" pitchFamily="34" charset="-120"/>
              </a:rPr>
              <a:t>Recognition data alone is not enough. Always pair it with engagement context.</a:t>
            </a:r>
            <a:endParaRPr lang="en-US" sz="13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661475" y="855960"/>
            <a:ext cx="10868745" cy="561181"/>
          </a:xfrm>
          <a:prstGeom prst="rect">
            <a:avLst/>
          </a:prstGeom>
          <a:noFill/>
          <a:ln/>
        </p:spPr>
        <p:txBody>
          <a:bodyPr wrap="none" lIns="0" tIns="0" rIns="0" bIns="0" rtlCol="0" anchor="t"/>
          <a:lstStyle/>
          <a:p>
            <a:pPr algn="l" indent="0" marL="0">
              <a:lnSpc>
                <a:spcPct val="104000"/>
              </a:lnSpc>
              <a:buNone/>
            </a:pPr>
            <a:r>
              <a:rPr lang="en-US" sz="3500" dirty="0">
                <a:solidFill>
                  <a:srgbClr val="1B1B27"/>
                </a:solidFill>
                <a:latin typeface="Corben" pitchFamily="34" charset="0"/>
                <a:ea typeface="Corben" pitchFamily="34" charset="-122"/>
                <a:cs typeface="Corben" pitchFamily="34" charset="-120"/>
              </a:rPr>
              <a:t>The 7-Day Response Loop</a:t>
            </a:r>
            <a:endParaRPr lang="en-US" sz="3500" dirty="0"/>
          </a:p>
        </p:txBody>
      </p:sp>
      <p:sp>
        <p:nvSpPr>
          <p:cNvPr id="3" name="Text 1"/>
          <p:cNvSpPr/>
          <p:nvPr/>
        </p:nvSpPr>
        <p:spPr>
          <a:xfrm>
            <a:off x="661475" y="1758255"/>
            <a:ext cx="11478330" cy="280095"/>
          </a:xfrm>
          <a:prstGeom prst="rect">
            <a:avLst/>
          </a:prstGeom>
          <a:noFill/>
          <a:ln/>
        </p:spPr>
        <p:txBody>
          <a:bodyPr wrap="none" lIns="0" tIns="0" rIns="0" bIns="0" rtlCol="0" anchor="t"/>
          <a:lstStyle/>
          <a:p>
            <a:pPr algn="l" indent="0" marL="0">
              <a:lnSpc>
                <a:spcPct val="130000"/>
              </a:lnSpc>
              <a:buNone/>
            </a:pPr>
            <a:r>
              <a:rPr lang="en-US" sz="1400" dirty="0">
                <a:solidFill>
                  <a:srgbClr val="404155"/>
                </a:solidFill>
                <a:latin typeface="Nobile" pitchFamily="34" charset="0"/>
                <a:ea typeface="Nobile" pitchFamily="34" charset="-122"/>
                <a:cs typeface="Nobile" pitchFamily="34" charset="-120"/>
              </a:rPr>
              <a:t>Speed signals respect. When employees hear back within a week, they trust the process enough to engage next time.</a:t>
            </a:r>
            <a:endParaRPr lang="en-US" sz="1400" dirty="0"/>
          </a:p>
        </p:txBody>
      </p:sp>
      <p:sp>
        <p:nvSpPr>
          <p:cNvPr id="4" name="Text 2"/>
          <p:cNvSpPr/>
          <p:nvPr/>
        </p:nvSpPr>
        <p:spPr>
          <a:xfrm>
            <a:off x="661475" y="2230239"/>
            <a:ext cx="359064" cy="224433"/>
          </a:xfrm>
          <a:prstGeom prst="rect">
            <a:avLst/>
          </a:prstGeom>
          <a:noFill/>
          <a:ln/>
        </p:spPr>
        <p:txBody>
          <a:bodyPr wrap="none" lIns="0" tIns="0" rIns="0" bIns="0" rtlCol="0" anchor="ctr"/>
          <a:lstStyle/>
          <a:p>
            <a:pPr algn="l" indent="0" marL="0">
              <a:lnSpc>
                <a:spcPct val="100000"/>
              </a:lnSpc>
              <a:buNone/>
            </a:pPr>
            <a:r>
              <a:rPr lang="en-US" sz="1400" dirty="0">
                <a:solidFill>
                  <a:srgbClr val="404155"/>
                </a:solidFill>
                <a:latin typeface="Corben" pitchFamily="34" charset="0"/>
                <a:ea typeface="Corben" pitchFamily="34" charset="-122"/>
                <a:cs typeface="Corben" pitchFamily="34" charset="-120"/>
              </a:rPr>
              <a:t>01</a:t>
            </a:r>
            <a:endParaRPr lang="en-US" sz="1400" dirty="0"/>
          </a:p>
        </p:txBody>
      </p:sp>
      <p:sp>
        <p:nvSpPr>
          <p:cNvPr id="5" name="Shape 3"/>
          <p:cNvSpPr/>
          <p:nvPr/>
        </p:nvSpPr>
        <p:spPr>
          <a:xfrm>
            <a:off x="661475" y="2509937"/>
            <a:ext cx="3509180" cy="25400"/>
          </a:xfrm>
          <a:prstGeom prst="rect">
            <a:avLst/>
          </a:prstGeom>
          <a:solidFill>
            <a:srgbClr val="4967E9"/>
          </a:solidFill>
          <a:ln/>
        </p:spPr>
      </p:sp>
      <p:sp>
        <p:nvSpPr>
          <p:cNvPr id="6" name="Text 4"/>
          <p:cNvSpPr/>
          <p:nvPr/>
        </p:nvSpPr>
        <p:spPr>
          <a:xfrm>
            <a:off x="661475" y="2650430"/>
            <a:ext cx="3509180" cy="280491"/>
          </a:xfrm>
          <a:prstGeom prst="rect">
            <a:avLst/>
          </a:prstGeom>
          <a:noFill/>
          <a:ln/>
        </p:spPr>
        <p:txBody>
          <a:bodyPr wrap="none" lIns="0" tIns="0" rIns="0" bIns="0" rtlCol="0" anchor="t"/>
          <a:lstStyle/>
          <a:p>
            <a:pPr algn="l" indent="0" marL="0">
              <a:lnSpc>
                <a:spcPct val="104000"/>
              </a:lnSpc>
              <a:buNone/>
            </a:pPr>
            <a:r>
              <a:rPr lang="en-US" sz="1750" dirty="0">
                <a:solidFill>
                  <a:srgbClr val="404155"/>
                </a:solidFill>
                <a:latin typeface="Corben" pitchFamily="34" charset="0"/>
                <a:ea typeface="Corben" pitchFamily="34" charset="-122"/>
                <a:cs typeface="Corben" pitchFamily="34" charset="-120"/>
              </a:rPr>
              <a:t>Acknowledge</a:t>
            </a:r>
            <a:endParaRPr lang="en-US" sz="1750" dirty="0"/>
          </a:p>
        </p:txBody>
      </p:sp>
      <p:sp>
        <p:nvSpPr>
          <p:cNvPr id="7" name="Text 5"/>
          <p:cNvSpPr/>
          <p:nvPr/>
        </p:nvSpPr>
        <p:spPr>
          <a:xfrm>
            <a:off x="661475" y="3033216"/>
            <a:ext cx="3509180" cy="560189"/>
          </a:xfrm>
          <a:prstGeom prst="rect">
            <a:avLst/>
          </a:prstGeom>
          <a:noFill/>
          <a:ln/>
        </p:spPr>
        <p:txBody>
          <a:bodyPr wrap="square" lIns="0" tIns="0" rIns="0" bIns="0" rtlCol="0" anchor="t">
            <a:normAutofit/>
          </a:bodyPr>
          <a:lstStyle/>
          <a:p>
            <a:pPr algn="l" indent="0" marL="0">
              <a:lnSpc>
                <a:spcPct val="130000"/>
              </a:lnSpc>
              <a:buNone/>
            </a:pPr>
            <a:r>
              <a:rPr lang="en-US" sz="1400" dirty="0">
                <a:solidFill>
                  <a:srgbClr val="404155"/>
                </a:solidFill>
                <a:latin typeface="Nobile" pitchFamily="34" charset="0"/>
                <a:ea typeface="Nobile" pitchFamily="34" charset="-122"/>
                <a:cs typeface="Nobile" pitchFamily="34" charset="-120"/>
              </a:rPr>
              <a:t>Thank employees for participating and confirm you've received the results</a:t>
            </a:r>
            <a:endParaRPr lang="en-US" sz="1400" dirty="0"/>
          </a:p>
        </p:txBody>
      </p:sp>
      <p:sp>
        <p:nvSpPr>
          <p:cNvPr id="8" name="Text 6"/>
          <p:cNvSpPr/>
          <p:nvPr/>
        </p:nvSpPr>
        <p:spPr>
          <a:xfrm>
            <a:off x="4341208" y="2230239"/>
            <a:ext cx="359064" cy="224433"/>
          </a:xfrm>
          <a:prstGeom prst="rect">
            <a:avLst/>
          </a:prstGeom>
          <a:noFill/>
          <a:ln/>
        </p:spPr>
        <p:txBody>
          <a:bodyPr wrap="none" lIns="0" tIns="0" rIns="0" bIns="0" rtlCol="0" anchor="ctr"/>
          <a:lstStyle/>
          <a:p>
            <a:pPr algn="l" indent="0" marL="0">
              <a:lnSpc>
                <a:spcPct val="100000"/>
              </a:lnSpc>
              <a:buNone/>
            </a:pPr>
            <a:r>
              <a:rPr lang="en-US" sz="1400" dirty="0">
                <a:solidFill>
                  <a:srgbClr val="404155"/>
                </a:solidFill>
                <a:latin typeface="Corben" pitchFamily="34" charset="0"/>
                <a:ea typeface="Corben" pitchFamily="34" charset="-122"/>
                <a:cs typeface="Corben" pitchFamily="34" charset="-120"/>
              </a:rPr>
              <a:t>02</a:t>
            </a:r>
            <a:endParaRPr lang="en-US" sz="1400" dirty="0"/>
          </a:p>
        </p:txBody>
      </p:sp>
      <p:sp>
        <p:nvSpPr>
          <p:cNvPr id="9" name="Shape 7"/>
          <p:cNvSpPr/>
          <p:nvPr/>
        </p:nvSpPr>
        <p:spPr>
          <a:xfrm>
            <a:off x="4341208" y="2509937"/>
            <a:ext cx="3509180" cy="25400"/>
          </a:xfrm>
          <a:prstGeom prst="rect">
            <a:avLst/>
          </a:prstGeom>
          <a:solidFill>
            <a:srgbClr val="4967E9"/>
          </a:solidFill>
          <a:ln/>
        </p:spPr>
      </p:sp>
      <p:sp>
        <p:nvSpPr>
          <p:cNvPr id="10" name="Text 8"/>
          <p:cNvSpPr/>
          <p:nvPr/>
        </p:nvSpPr>
        <p:spPr>
          <a:xfrm>
            <a:off x="4341208" y="2650430"/>
            <a:ext cx="3509180" cy="280491"/>
          </a:xfrm>
          <a:prstGeom prst="rect">
            <a:avLst/>
          </a:prstGeom>
          <a:noFill/>
          <a:ln/>
        </p:spPr>
        <p:txBody>
          <a:bodyPr wrap="none" lIns="0" tIns="0" rIns="0" bIns="0" rtlCol="0" anchor="t"/>
          <a:lstStyle/>
          <a:p>
            <a:pPr algn="l" indent="0" marL="0">
              <a:lnSpc>
                <a:spcPct val="104000"/>
              </a:lnSpc>
              <a:buNone/>
            </a:pPr>
            <a:r>
              <a:rPr lang="en-US" sz="1750" dirty="0">
                <a:solidFill>
                  <a:srgbClr val="404155"/>
                </a:solidFill>
                <a:latin typeface="Corben" pitchFamily="34" charset="0"/>
                <a:ea typeface="Corben" pitchFamily="34" charset="-122"/>
                <a:cs typeface="Corben" pitchFamily="34" charset="-120"/>
              </a:rPr>
              <a:t>Share Initial Themes</a:t>
            </a:r>
            <a:endParaRPr lang="en-US" sz="1750" dirty="0"/>
          </a:p>
        </p:txBody>
      </p:sp>
      <p:sp>
        <p:nvSpPr>
          <p:cNvPr id="11" name="Text 9"/>
          <p:cNvSpPr/>
          <p:nvPr/>
        </p:nvSpPr>
        <p:spPr>
          <a:xfrm>
            <a:off x="4341208" y="3033216"/>
            <a:ext cx="3509180" cy="560189"/>
          </a:xfrm>
          <a:prstGeom prst="rect">
            <a:avLst/>
          </a:prstGeom>
          <a:noFill/>
          <a:ln/>
        </p:spPr>
        <p:txBody>
          <a:bodyPr wrap="square" lIns="0" tIns="0" rIns="0" bIns="0" rtlCol="0" anchor="t">
            <a:normAutofit/>
          </a:bodyPr>
          <a:lstStyle/>
          <a:p>
            <a:pPr algn="l" indent="0" marL="0">
              <a:lnSpc>
                <a:spcPct val="130000"/>
              </a:lnSpc>
              <a:buNone/>
            </a:pPr>
            <a:r>
              <a:rPr lang="en-US" sz="1400" dirty="0">
                <a:solidFill>
                  <a:srgbClr val="404155"/>
                </a:solidFill>
                <a:latin typeface="Nobile" pitchFamily="34" charset="0"/>
                <a:ea typeface="Nobile" pitchFamily="34" charset="-122"/>
                <a:cs typeface="Nobile" pitchFamily="34" charset="-120"/>
              </a:rPr>
              <a:t>Communicate what you heard — even before decisions are made</a:t>
            </a:r>
            <a:endParaRPr lang="en-US" sz="1400" dirty="0"/>
          </a:p>
        </p:txBody>
      </p:sp>
      <p:sp>
        <p:nvSpPr>
          <p:cNvPr id="12" name="Text 10"/>
          <p:cNvSpPr/>
          <p:nvPr/>
        </p:nvSpPr>
        <p:spPr>
          <a:xfrm>
            <a:off x="8020941" y="2230239"/>
            <a:ext cx="359064" cy="224433"/>
          </a:xfrm>
          <a:prstGeom prst="rect">
            <a:avLst/>
          </a:prstGeom>
          <a:noFill/>
          <a:ln/>
        </p:spPr>
        <p:txBody>
          <a:bodyPr wrap="none" lIns="0" tIns="0" rIns="0" bIns="0" rtlCol="0" anchor="ctr"/>
          <a:lstStyle/>
          <a:p>
            <a:pPr algn="l" indent="0" marL="0">
              <a:lnSpc>
                <a:spcPct val="100000"/>
              </a:lnSpc>
              <a:buNone/>
            </a:pPr>
            <a:r>
              <a:rPr lang="en-US" sz="1400" dirty="0">
                <a:solidFill>
                  <a:srgbClr val="404155"/>
                </a:solidFill>
                <a:latin typeface="Corben" pitchFamily="34" charset="0"/>
                <a:ea typeface="Corben" pitchFamily="34" charset="-122"/>
                <a:cs typeface="Corben" pitchFamily="34" charset="-120"/>
              </a:rPr>
              <a:t>03</a:t>
            </a:r>
            <a:endParaRPr lang="en-US" sz="1400" dirty="0"/>
          </a:p>
        </p:txBody>
      </p:sp>
      <p:sp>
        <p:nvSpPr>
          <p:cNvPr id="13" name="Shape 11"/>
          <p:cNvSpPr/>
          <p:nvPr/>
        </p:nvSpPr>
        <p:spPr>
          <a:xfrm>
            <a:off x="8020941" y="2509937"/>
            <a:ext cx="3509180" cy="25400"/>
          </a:xfrm>
          <a:prstGeom prst="rect">
            <a:avLst/>
          </a:prstGeom>
          <a:solidFill>
            <a:srgbClr val="4967E9"/>
          </a:solidFill>
          <a:ln/>
        </p:spPr>
      </p:sp>
      <p:sp>
        <p:nvSpPr>
          <p:cNvPr id="14" name="Text 12"/>
          <p:cNvSpPr/>
          <p:nvPr/>
        </p:nvSpPr>
        <p:spPr>
          <a:xfrm>
            <a:off x="8020941" y="2650430"/>
            <a:ext cx="3509180" cy="280491"/>
          </a:xfrm>
          <a:prstGeom prst="rect">
            <a:avLst/>
          </a:prstGeom>
          <a:noFill/>
          <a:ln/>
        </p:spPr>
        <p:txBody>
          <a:bodyPr wrap="none" lIns="0" tIns="0" rIns="0" bIns="0" rtlCol="0" anchor="t"/>
          <a:lstStyle/>
          <a:p>
            <a:pPr algn="l" indent="0" marL="0">
              <a:lnSpc>
                <a:spcPct val="104000"/>
              </a:lnSpc>
              <a:buNone/>
            </a:pPr>
            <a:r>
              <a:rPr lang="en-US" sz="1750" dirty="0">
                <a:solidFill>
                  <a:srgbClr val="404155"/>
                </a:solidFill>
                <a:latin typeface="Corben" pitchFamily="34" charset="0"/>
                <a:ea typeface="Corben" pitchFamily="34" charset="-122"/>
                <a:cs typeface="Corben" pitchFamily="34" charset="-120"/>
              </a:rPr>
              <a:t>Name the Priority and Owner</a:t>
            </a:r>
            <a:endParaRPr lang="en-US" sz="1750" dirty="0"/>
          </a:p>
        </p:txBody>
      </p:sp>
      <p:sp>
        <p:nvSpPr>
          <p:cNvPr id="15" name="Text 13"/>
          <p:cNvSpPr/>
          <p:nvPr/>
        </p:nvSpPr>
        <p:spPr>
          <a:xfrm>
            <a:off x="8020941" y="3033216"/>
            <a:ext cx="3509180" cy="560189"/>
          </a:xfrm>
          <a:prstGeom prst="rect">
            <a:avLst/>
          </a:prstGeom>
          <a:noFill/>
          <a:ln/>
        </p:spPr>
        <p:txBody>
          <a:bodyPr wrap="square" lIns="0" tIns="0" rIns="0" bIns="0" rtlCol="0" anchor="t">
            <a:normAutofit/>
          </a:bodyPr>
          <a:lstStyle/>
          <a:p>
            <a:pPr algn="l" indent="0" marL="0">
              <a:lnSpc>
                <a:spcPct val="130000"/>
              </a:lnSpc>
              <a:buNone/>
            </a:pPr>
            <a:r>
              <a:rPr lang="en-US" sz="1400" dirty="0">
                <a:solidFill>
                  <a:srgbClr val="404155"/>
                </a:solidFill>
                <a:latin typeface="Nobile" pitchFamily="34" charset="0"/>
                <a:ea typeface="Nobile" pitchFamily="34" charset="-122"/>
                <a:cs typeface="Nobile" pitchFamily="34" charset="-120"/>
              </a:rPr>
              <a:t>Identify the most important issue and who is responsible for it</a:t>
            </a:r>
            <a:endParaRPr lang="en-US" sz="1400" dirty="0"/>
          </a:p>
        </p:txBody>
      </p:sp>
      <p:sp>
        <p:nvSpPr>
          <p:cNvPr id="16" name="Text 14"/>
          <p:cNvSpPr/>
          <p:nvPr/>
        </p:nvSpPr>
        <p:spPr>
          <a:xfrm>
            <a:off x="661475" y="3898602"/>
            <a:ext cx="359064" cy="224433"/>
          </a:xfrm>
          <a:prstGeom prst="rect">
            <a:avLst/>
          </a:prstGeom>
          <a:noFill/>
          <a:ln/>
        </p:spPr>
        <p:txBody>
          <a:bodyPr wrap="none" lIns="0" tIns="0" rIns="0" bIns="0" rtlCol="0" anchor="ctr"/>
          <a:lstStyle/>
          <a:p>
            <a:pPr algn="l" indent="0" marL="0">
              <a:lnSpc>
                <a:spcPct val="100000"/>
              </a:lnSpc>
              <a:buNone/>
            </a:pPr>
            <a:r>
              <a:rPr lang="en-US" sz="1400" dirty="0">
                <a:solidFill>
                  <a:srgbClr val="404155"/>
                </a:solidFill>
                <a:latin typeface="Corben" pitchFamily="34" charset="0"/>
                <a:ea typeface="Corben" pitchFamily="34" charset="-122"/>
                <a:cs typeface="Corben" pitchFamily="34" charset="-120"/>
              </a:rPr>
              <a:t>04</a:t>
            </a:r>
            <a:endParaRPr lang="en-US" sz="1400" dirty="0"/>
          </a:p>
        </p:txBody>
      </p:sp>
      <p:sp>
        <p:nvSpPr>
          <p:cNvPr id="17" name="Shape 15"/>
          <p:cNvSpPr/>
          <p:nvPr/>
        </p:nvSpPr>
        <p:spPr>
          <a:xfrm>
            <a:off x="661475" y="4178300"/>
            <a:ext cx="5349047" cy="25400"/>
          </a:xfrm>
          <a:prstGeom prst="rect">
            <a:avLst/>
          </a:prstGeom>
          <a:solidFill>
            <a:srgbClr val="4967E9"/>
          </a:solidFill>
          <a:ln/>
        </p:spPr>
      </p:sp>
      <p:sp>
        <p:nvSpPr>
          <p:cNvPr id="18" name="Text 16"/>
          <p:cNvSpPr/>
          <p:nvPr/>
        </p:nvSpPr>
        <p:spPr>
          <a:xfrm>
            <a:off x="661475" y="4318794"/>
            <a:ext cx="5349047" cy="280491"/>
          </a:xfrm>
          <a:prstGeom prst="rect">
            <a:avLst/>
          </a:prstGeom>
          <a:noFill/>
          <a:ln/>
        </p:spPr>
        <p:txBody>
          <a:bodyPr wrap="none" lIns="0" tIns="0" rIns="0" bIns="0" rtlCol="0" anchor="t"/>
          <a:lstStyle/>
          <a:p>
            <a:pPr algn="l" indent="0" marL="0">
              <a:lnSpc>
                <a:spcPct val="104000"/>
              </a:lnSpc>
              <a:buNone/>
            </a:pPr>
            <a:r>
              <a:rPr lang="en-US" sz="1750" dirty="0">
                <a:solidFill>
                  <a:srgbClr val="404155"/>
                </a:solidFill>
                <a:latin typeface="Corben" pitchFamily="34" charset="0"/>
                <a:ea typeface="Corben" pitchFamily="34" charset="-122"/>
                <a:cs typeface="Corben" pitchFamily="34" charset="-120"/>
              </a:rPr>
              <a:t>Set Honest Expectations</a:t>
            </a:r>
            <a:endParaRPr lang="en-US" sz="1750" dirty="0"/>
          </a:p>
        </p:txBody>
      </p:sp>
      <p:sp>
        <p:nvSpPr>
          <p:cNvPr id="19" name="Text 17"/>
          <p:cNvSpPr/>
          <p:nvPr/>
        </p:nvSpPr>
        <p:spPr>
          <a:xfrm>
            <a:off x="661475" y="4701580"/>
            <a:ext cx="5349047" cy="280095"/>
          </a:xfrm>
          <a:prstGeom prst="rect">
            <a:avLst/>
          </a:prstGeom>
          <a:noFill/>
          <a:ln/>
        </p:spPr>
        <p:txBody>
          <a:bodyPr wrap="none" lIns="0" tIns="0" rIns="0" bIns="0" rtlCol="0" anchor="t"/>
          <a:lstStyle/>
          <a:p>
            <a:pPr algn="l" indent="0" marL="0">
              <a:lnSpc>
                <a:spcPct val="130000"/>
              </a:lnSpc>
              <a:buNone/>
            </a:pPr>
            <a:r>
              <a:rPr lang="en-US" sz="1400" dirty="0">
                <a:solidFill>
                  <a:srgbClr val="404155"/>
                </a:solidFill>
                <a:latin typeface="Nobile" pitchFamily="34" charset="0"/>
                <a:ea typeface="Nobile" pitchFamily="34" charset="-122"/>
                <a:cs typeface="Nobile" pitchFamily="34" charset="-120"/>
              </a:rPr>
              <a:t>Explain what can change quickly and what requires more time</a:t>
            </a:r>
            <a:endParaRPr lang="en-US" sz="1400" dirty="0"/>
          </a:p>
        </p:txBody>
      </p:sp>
      <p:sp>
        <p:nvSpPr>
          <p:cNvPr id="20" name="Text 18"/>
          <p:cNvSpPr/>
          <p:nvPr/>
        </p:nvSpPr>
        <p:spPr>
          <a:xfrm>
            <a:off x="6181074" y="3898602"/>
            <a:ext cx="359064" cy="224433"/>
          </a:xfrm>
          <a:prstGeom prst="rect">
            <a:avLst/>
          </a:prstGeom>
          <a:noFill/>
          <a:ln/>
        </p:spPr>
        <p:txBody>
          <a:bodyPr wrap="none" lIns="0" tIns="0" rIns="0" bIns="0" rtlCol="0" anchor="ctr"/>
          <a:lstStyle/>
          <a:p>
            <a:pPr algn="l" indent="0" marL="0">
              <a:lnSpc>
                <a:spcPct val="100000"/>
              </a:lnSpc>
              <a:buNone/>
            </a:pPr>
            <a:r>
              <a:rPr lang="en-US" sz="1400" dirty="0">
                <a:solidFill>
                  <a:srgbClr val="404155"/>
                </a:solidFill>
                <a:latin typeface="Corben" pitchFamily="34" charset="0"/>
                <a:ea typeface="Corben" pitchFamily="34" charset="-122"/>
                <a:cs typeface="Corben" pitchFamily="34" charset="-120"/>
              </a:rPr>
              <a:t>05</a:t>
            </a:r>
            <a:endParaRPr lang="en-US" sz="1400" dirty="0"/>
          </a:p>
        </p:txBody>
      </p:sp>
      <p:sp>
        <p:nvSpPr>
          <p:cNvPr id="21" name="Shape 19"/>
          <p:cNvSpPr/>
          <p:nvPr/>
        </p:nvSpPr>
        <p:spPr>
          <a:xfrm>
            <a:off x="6181074" y="4178300"/>
            <a:ext cx="5349047" cy="25400"/>
          </a:xfrm>
          <a:prstGeom prst="rect">
            <a:avLst/>
          </a:prstGeom>
          <a:solidFill>
            <a:srgbClr val="4967E9"/>
          </a:solidFill>
          <a:ln/>
        </p:spPr>
      </p:sp>
      <p:sp>
        <p:nvSpPr>
          <p:cNvPr id="22" name="Text 20"/>
          <p:cNvSpPr/>
          <p:nvPr/>
        </p:nvSpPr>
        <p:spPr>
          <a:xfrm>
            <a:off x="6181074" y="4318794"/>
            <a:ext cx="5349047" cy="280491"/>
          </a:xfrm>
          <a:prstGeom prst="rect">
            <a:avLst/>
          </a:prstGeom>
          <a:noFill/>
          <a:ln/>
        </p:spPr>
        <p:txBody>
          <a:bodyPr wrap="none" lIns="0" tIns="0" rIns="0" bIns="0" rtlCol="0" anchor="t"/>
          <a:lstStyle/>
          <a:p>
            <a:pPr algn="l" indent="0" marL="0">
              <a:lnSpc>
                <a:spcPct val="104000"/>
              </a:lnSpc>
              <a:buNone/>
            </a:pPr>
            <a:r>
              <a:rPr lang="en-US" sz="1750" dirty="0">
                <a:solidFill>
                  <a:srgbClr val="404155"/>
                </a:solidFill>
                <a:latin typeface="Corben" pitchFamily="34" charset="0"/>
                <a:ea typeface="Corben" pitchFamily="34" charset="-122"/>
                <a:cs typeface="Corben" pitchFamily="34" charset="-120"/>
              </a:rPr>
              <a:t>Commit to a Next Update</a:t>
            </a:r>
            <a:endParaRPr lang="en-US" sz="1750" dirty="0"/>
          </a:p>
        </p:txBody>
      </p:sp>
      <p:sp>
        <p:nvSpPr>
          <p:cNvPr id="23" name="Text 21"/>
          <p:cNvSpPr/>
          <p:nvPr/>
        </p:nvSpPr>
        <p:spPr>
          <a:xfrm>
            <a:off x="6181074" y="4701580"/>
            <a:ext cx="5349047" cy="280095"/>
          </a:xfrm>
          <a:prstGeom prst="rect">
            <a:avLst/>
          </a:prstGeom>
          <a:noFill/>
          <a:ln/>
        </p:spPr>
        <p:txBody>
          <a:bodyPr wrap="none" lIns="0" tIns="0" rIns="0" bIns="0" rtlCol="0" anchor="t"/>
          <a:lstStyle/>
          <a:p>
            <a:pPr algn="l" indent="0" marL="0">
              <a:lnSpc>
                <a:spcPct val="130000"/>
              </a:lnSpc>
              <a:buNone/>
            </a:pPr>
            <a:r>
              <a:rPr lang="en-US" sz="1400" dirty="0">
                <a:solidFill>
                  <a:srgbClr val="404155"/>
                </a:solidFill>
                <a:latin typeface="Nobile" pitchFamily="34" charset="0"/>
                <a:ea typeface="Nobile" pitchFamily="34" charset="-122"/>
                <a:cs typeface="Nobile" pitchFamily="34" charset="-120"/>
              </a:rPr>
              <a:t>Give employees a date to hear progress — and keep it</a:t>
            </a:r>
            <a:endParaRPr lang="en-US" sz="1400" dirty="0"/>
          </a:p>
        </p:txBody>
      </p:sp>
      <p:sp>
        <p:nvSpPr>
          <p:cNvPr id="24" name="Shape 22"/>
          <p:cNvSpPr/>
          <p:nvPr/>
        </p:nvSpPr>
        <p:spPr>
          <a:xfrm>
            <a:off x="661475" y="5308203"/>
            <a:ext cx="10868745" cy="693837"/>
          </a:xfrm>
          <a:prstGeom prst="roundRect">
            <a:avLst>
              <a:gd name="adj" fmla="val 10870"/>
            </a:avLst>
          </a:prstGeom>
          <a:solidFill>
            <a:srgbClr val="D2D9F9"/>
          </a:solidFill>
          <a:ln/>
        </p:spPr>
      </p:sp>
      <p:pic>
        <p:nvPicPr>
          <p:cNvPr id="25" name="Image 0" descr="preencoded.png">    </p:cNvPr>
          <p:cNvPicPr>
            <a:picLocks noChangeAspect="1"/>
          </p:cNvPicPr>
          <p:nvPr/>
        </p:nvPicPr>
        <p:blipFill>
          <a:blip r:embed="rId1"/>
          <a:stretch>
            <a:fillRect/>
          </a:stretch>
        </p:blipFill>
        <p:spPr>
          <a:xfrm>
            <a:off x="840957" y="5550694"/>
            <a:ext cx="224427" cy="179487"/>
          </a:xfrm>
          <a:prstGeom prst="rect">
            <a:avLst/>
          </a:prstGeom>
        </p:spPr>
      </p:pic>
      <p:sp>
        <p:nvSpPr>
          <p:cNvPr id="26" name="Text 23"/>
          <p:cNvSpPr/>
          <p:nvPr/>
        </p:nvSpPr>
        <p:spPr>
          <a:xfrm>
            <a:off x="1244867" y="5523607"/>
            <a:ext cx="10715456" cy="280095"/>
          </a:xfrm>
          <a:prstGeom prst="rect">
            <a:avLst/>
          </a:prstGeom>
          <a:noFill/>
          <a:ln/>
        </p:spPr>
        <p:txBody>
          <a:bodyPr wrap="none" lIns="0" tIns="0" rIns="0" bIns="0" rtlCol="0" anchor="t"/>
          <a:lstStyle/>
          <a:p>
            <a:pPr algn="l" indent="0" marL="0">
              <a:lnSpc>
                <a:spcPct val="130000"/>
              </a:lnSpc>
              <a:buNone/>
            </a:pPr>
            <a:r>
              <a:rPr lang="en-US" sz="1400" dirty="0">
                <a:solidFill>
                  <a:srgbClr val="000000"/>
                </a:solidFill>
                <a:latin typeface="Nobile" pitchFamily="34" charset="0"/>
                <a:ea typeface="Nobile" pitchFamily="34" charset="-122"/>
                <a:cs typeface="Nobile" pitchFamily="34" charset="-120"/>
              </a:rPr>
              <a:t>Seven days is the </a:t>
            </a:r>
            <a:pPr algn="l" indent="0" marL="0">
              <a:lnSpc>
                <a:spcPct val="130000"/>
              </a:lnSpc>
              <a:buNone/>
            </a:pPr>
            <a:r>
              <a:rPr lang="en-US" sz="1400" b="1" dirty="0">
                <a:solidFill>
                  <a:srgbClr val="000000"/>
                </a:solidFill>
                <a:latin typeface="Nobile Bold" pitchFamily="34" charset="0"/>
                <a:ea typeface="Nobile Bold" pitchFamily="34" charset="-122"/>
                <a:cs typeface="Nobile Bold" pitchFamily="34" charset="-120"/>
              </a:rPr>
              <a:t>response commitment</a:t>
            </a:r>
            <a:pPr algn="l" indent="0" marL="0">
              <a:lnSpc>
                <a:spcPct val="130000"/>
              </a:lnSpc>
              <a:buNone/>
            </a:pPr>
            <a:r>
              <a:rPr lang="en-US" sz="1400" dirty="0">
                <a:solidFill>
                  <a:srgbClr val="000000"/>
                </a:solidFill>
                <a:latin typeface="Nobile" pitchFamily="34" charset="0"/>
                <a:ea typeface="Nobile" pitchFamily="34" charset="-122"/>
                <a:cs typeface="Nobile" pitchFamily="34" charset="-120"/>
              </a:rPr>
              <a:t> — not the deadline for solving everything.</a:t>
            </a:r>
            <a:endParaRPr lang="en-US" sz="1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661475" y="867073"/>
            <a:ext cx="10868745" cy="590649"/>
          </a:xfrm>
          <a:prstGeom prst="rect">
            <a:avLst/>
          </a:prstGeom>
          <a:noFill/>
          <a:ln/>
        </p:spPr>
        <p:txBody>
          <a:bodyPr wrap="none" lIns="0" tIns="0" rIns="0" bIns="0" rtlCol="0" anchor="t"/>
          <a:lstStyle/>
          <a:p>
            <a:pPr algn="l" indent="0" marL="0">
              <a:lnSpc>
                <a:spcPct val="104000"/>
              </a:lnSpc>
              <a:buNone/>
            </a:pPr>
            <a:r>
              <a:rPr lang="en-US" sz="3700" dirty="0">
                <a:solidFill>
                  <a:srgbClr val="1B1B27"/>
                </a:solidFill>
                <a:latin typeface="Corben" pitchFamily="34" charset="0"/>
                <a:ea typeface="Corben" pitchFamily="34" charset="-122"/>
                <a:cs typeface="Corben" pitchFamily="34" charset="-120"/>
              </a:rPr>
              <a:t>From Response to Delivery</a:t>
            </a:r>
            <a:endParaRPr lang="en-US" sz="3700" dirty="0"/>
          </a:p>
        </p:txBody>
      </p:sp>
      <p:sp>
        <p:nvSpPr>
          <p:cNvPr id="3" name="Shape 1"/>
          <p:cNvSpPr/>
          <p:nvPr/>
        </p:nvSpPr>
        <p:spPr>
          <a:xfrm>
            <a:off x="661475" y="3504605"/>
            <a:ext cx="10868745" cy="25400"/>
          </a:xfrm>
          <a:prstGeom prst="roundRect">
            <a:avLst>
              <a:gd name="adj" fmla="val 49999"/>
            </a:avLst>
          </a:prstGeom>
          <a:solidFill>
            <a:srgbClr val="B8BFDF"/>
          </a:solidFill>
          <a:ln/>
        </p:spPr>
      </p:sp>
      <p:sp>
        <p:nvSpPr>
          <p:cNvPr id="4" name="Shape 2"/>
          <p:cNvSpPr/>
          <p:nvPr/>
        </p:nvSpPr>
        <p:spPr>
          <a:xfrm>
            <a:off x="3306878" y="2937570"/>
            <a:ext cx="25399" cy="567035"/>
          </a:xfrm>
          <a:prstGeom prst="roundRect">
            <a:avLst>
              <a:gd name="adj" fmla="val 50001"/>
            </a:avLst>
          </a:prstGeom>
          <a:solidFill>
            <a:srgbClr val="B8BFDF"/>
          </a:solidFill>
          <a:ln/>
        </p:spPr>
      </p:sp>
      <p:sp>
        <p:nvSpPr>
          <p:cNvPr id="5" name="Shape 3"/>
          <p:cNvSpPr/>
          <p:nvPr/>
        </p:nvSpPr>
        <p:spPr>
          <a:xfrm>
            <a:off x="3248737" y="3433763"/>
            <a:ext cx="141681" cy="141684"/>
          </a:xfrm>
          <a:prstGeom prst="ellipse">
            <a:avLst/>
          </a:prstGeom>
          <a:solidFill>
            <a:srgbClr val="4967E9"/>
          </a:solidFill>
          <a:ln/>
        </p:spPr>
      </p:sp>
      <p:sp>
        <p:nvSpPr>
          <p:cNvPr id="6" name="Shape 4"/>
          <p:cNvSpPr/>
          <p:nvPr/>
        </p:nvSpPr>
        <p:spPr>
          <a:xfrm>
            <a:off x="661475" y="1835745"/>
            <a:ext cx="5316206" cy="1101824"/>
          </a:xfrm>
          <a:prstGeom prst="roundRect">
            <a:avLst>
              <a:gd name="adj" fmla="val 7205"/>
            </a:avLst>
          </a:prstGeom>
          <a:solidFill>
            <a:srgbClr val="D2D9F9"/>
          </a:solidFill>
          <a:ln w="6350">
            <a:solidFill>
              <a:srgbClr val="B8BFDF"/>
            </a:solidFill>
            <a:prstDash val="solid"/>
          </a:ln>
        </p:spPr>
      </p:sp>
      <p:sp>
        <p:nvSpPr>
          <p:cNvPr id="7" name="Text 5"/>
          <p:cNvSpPr/>
          <p:nvPr/>
        </p:nvSpPr>
        <p:spPr>
          <a:xfrm>
            <a:off x="856832" y="2031107"/>
            <a:ext cx="4925492" cy="295275"/>
          </a:xfrm>
          <a:prstGeom prst="rect">
            <a:avLst/>
          </a:prstGeom>
          <a:noFill/>
          <a:ln/>
        </p:spPr>
        <p:txBody>
          <a:bodyPr wrap="none" lIns="0" tIns="0" rIns="0" bIns="0" rtlCol="0" anchor="t"/>
          <a:lstStyle/>
          <a:p>
            <a:pPr algn="ctr" indent="0" marL="0">
              <a:lnSpc>
                <a:spcPct val="104000"/>
              </a:lnSpc>
              <a:buNone/>
            </a:pPr>
            <a:r>
              <a:rPr lang="en-US" sz="1850" dirty="0">
                <a:solidFill>
                  <a:srgbClr val="404155"/>
                </a:solidFill>
                <a:latin typeface="Corben" pitchFamily="34" charset="0"/>
                <a:ea typeface="Corben" pitchFamily="34" charset="-122"/>
                <a:cs typeface="Corben" pitchFamily="34" charset="-120"/>
              </a:rPr>
              <a:t>Within 7 Days</a:t>
            </a:r>
            <a:endParaRPr lang="en-US" sz="1850" dirty="0"/>
          </a:p>
        </p:txBody>
      </p:sp>
      <p:sp>
        <p:nvSpPr>
          <p:cNvPr id="8" name="Text 6"/>
          <p:cNvSpPr/>
          <p:nvPr/>
        </p:nvSpPr>
        <p:spPr>
          <a:xfrm>
            <a:off x="856832" y="2439789"/>
            <a:ext cx="4925492" cy="302419"/>
          </a:xfrm>
          <a:prstGeom prst="rect">
            <a:avLst/>
          </a:prstGeom>
          <a:noFill/>
          <a:ln/>
        </p:spPr>
        <p:txBody>
          <a:bodyPr wrap="none" lIns="0" tIns="0" rIns="0" bIns="0" rtlCol="0" anchor="t"/>
          <a:lstStyle/>
          <a:p>
            <a:pPr algn="ctr" indent="0" marL="0">
              <a:lnSpc>
                <a:spcPct val="133000"/>
              </a:lnSpc>
              <a:buNone/>
            </a:pPr>
            <a:r>
              <a:rPr lang="en-US" sz="1450" dirty="0">
                <a:solidFill>
                  <a:srgbClr val="404155"/>
                </a:solidFill>
                <a:latin typeface="Nobile" pitchFamily="34" charset="0"/>
                <a:ea typeface="Nobile" pitchFamily="34" charset="-122"/>
                <a:cs typeface="Nobile" pitchFamily="34" charset="-120"/>
              </a:rPr>
              <a:t>Acknowledge feedback and share initial themes</a:t>
            </a:r>
            <a:endParaRPr lang="en-US" sz="1450" dirty="0"/>
          </a:p>
        </p:txBody>
      </p:sp>
      <p:sp>
        <p:nvSpPr>
          <p:cNvPr id="9" name="Shape 7"/>
          <p:cNvSpPr/>
          <p:nvPr/>
        </p:nvSpPr>
        <p:spPr>
          <a:xfrm>
            <a:off x="6083049" y="3504605"/>
            <a:ext cx="25399" cy="567035"/>
          </a:xfrm>
          <a:prstGeom prst="roundRect">
            <a:avLst>
              <a:gd name="adj" fmla="val 50001"/>
            </a:avLst>
          </a:prstGeom>
          <a:solidFill>
            <a:srgbClr val="B8BFDF"/>
          </a:solidFill>
          <a:ln/>
        </p:spPr>
      </p:sp>
      <p:sp>
        <p:nvSpPr>
          <p:cNvPr id="10" name="Shape 8"/>
          <p:cNvSpPr/>
          <p:nvPr/>
        </p:nvSpPr>
        <p:spPr>
          <a:xfrm>
            <a:off x="6024908" y="3433763"/>
            <a:ext cx="141681" cy="141684"/>
          </a:xfrm>
          <a:prstGeom prst="ellipse">
            <a:avLst/>
          </a:prstGeom>
          <a:solidFill>
            <a:srgbClr val="4967E9"/>
          </a:solidFill>
          <a:ln/>
        </p:spPr>
      </p:sp>
      <p:sp>
        <p:nvSpPr>
          <p:cNvPr id="11" name="Shape 9"/>
          <p:cNvSpPr/>
          <p:nvPr/>
        </p:nvSpPr>
        <p:spPr>
          <a:xfrm>
            <a:off x="3437645" y="4071640"/>
            <a:ext cx="5316305" cy="1101824"/>
          </a:xfrm>
          <a:prstGeom prst="roundRect">
            <a:avLst>
              <a:gd name="adj" fmla="val 7205"/>
            </a:avLst>
          </a:prstGeom>
          <a:solidFill>
            <a:srgbClr val="D2D9F9"/>
          </a:solidFill>
          <a:ln w="6350">
            <a:solidFill>
              <a:srgbClr val="B8BFDF"/>
            </a:solidFill>
            <a:prstDash val="solid"/>
          </a:ln>
        </p:spPr>
      </p:sp>
      <p:sp>
        <p:nvSpPr>
          <p:cNvPr id="12" name="Text 10"/>
          <p:cNvSpPr/>
          <p:nvPr/>
        </p:nvSpPr>
        <p:spPr>
          <a:xfrm>
            <a:off x="3633002" y="4267002"/>
            <a:ext cx="4925592" cy="295275"/>
          </a:xfrm>
          <a:prstGeom prst="rect">
            <a:avLst/>
          </a:prstGeom>
          <a:noFill/>
          <a:ln/>
        </p:spPr>
        <p:txBody>
          <a:bodyPr wrap="none" lIns="0" tIns="0" rIns="0" bIns="0" rtlCol="0" anchor="t"/>
          <a:lstStyle/>
          <a:p>
            <a:pPr algn="ctr" indent="0" marL="0">
              <a:lnSpc>
                <a:spcPct val="104000"/>
              </a:lnSpc>
              <a:buNone/>
            </a:pPr>
            <a:r>
              <a:rPr lang="en-US" sz="1850" dirty="0">
                <a:solidFill>
                  <a:srgbClr val="404155"/>
                </a:solidFill>
                <a:latin typeface="Corben" pitchFamily="34" charset="0"/>
                <a:ea typeface="Corben" pitchFamily="34" charset="-122"/>
                <a:cs typeface="Corben" pitchFamily="34" charset="-120"/>
              </a:rPr>
              <a:t>Within 30 Days</a:t>
            </a:r>
            <a:endParaRPr lang="en-US" sz="1850" dirty="0"/>
          </a:p>
        </p:txBody>
      </p:sp>
      <p:sp>
        <p:nvSpPr>
          <p:cNvPr id="13" name="Text 11"/>
          <p:cNvSpPr/>
          <p:nvPr/>
        </p:nvSpPr>
        <p:spPr>
          <a:xfrm>
            <a:off x="3633002" y="4675684"/>
            <a:ext cx="4925592" cy="302419"/>
          </a:xfrm>
          <a:prstGeom prst="rect">
            <a:avLst/>
          </a:prstGeom>
          <a:noFill/>
          <a:ln/>
        </p:spPr>
        <p:txBody>
          <a:bodyPr wrap="none" lIns="0" tIns="0" rIns="0" bIns="0" rtlCol="0" anchor="t"/>
          <a:lstStyle/>
          <a:p>
            <a:pPr algn="ctr" indent="0" marL="0">
              <a:lnSpc>
                <a:spcPct val="133000"/>
              </a:lnSpc>
              <a:buNone/>
            </a:pPr>
            <a:r>
              <a:rPr lang="en-US" sz="1450" dirty="0">
                <a:solidFill>
                  <a:srgbClr val="404155"/>
                </a:solidFill>
                <a:latin typeface="Nobile" pitchFamily="34" charset="0"/>
                <a:ea typeface="Nobile" pitchFamily="34" charset="-122"/>
                <a:cs typeface="Nobile" pitchFamily="34" charset="-120"/>
              </a:rPr>
              <a:t>Decide on the priority action and begin</a:t>
            </a:r>
            <a:endParaRPr lang="en-US" sz="1450" dirty="0"/>
          </a:p>
        </p:txBody>
      </p:sp>
      <p:sp>
        <p:nvSpPr>
          <p:cNvPr id="14" name="Shape 12"/>
          <p:cNvSpPr/>
          <p:nvPr/>
        </p:nvSpPr>
        <p:spPr>
          <a:xfrm>
            <a:off x="8859318" y="2937570"/>
            <a:ext cx="25399" cy="567035"/>
          </a:xfrm>
          <a:prstGeom prst="roundRect">
            <a:avLst>
              <a:gd name="adj" fmla="val 50001"/>
            </a:avLst>
          </a:prstGeom>
          <a:solidFill>
            <a:srgbClr val="B8BFDF"/>
          </a:solidFill>
          <a:ln/>
        </p:spPr>
      </p:sp>
      <p:sp>
        <p:nvSpPr>
          <p:cNvPr id="15" name="Shape 13"/>
          <p:cNvSpPr/>
          <p:nvPr/>
        </p:nvSpPr>
        <p:spPr>
          <a:xfrm>
            <a:off x="8801177" y="3433763"/>
            <a:ext cx="141681" cy="141684"/>
          </a:xfrm>
          <a:prstGeom prst="ellipse">
            <a:avLst/>
          </a:prstGeom>
          <a:solidFill>
            <a:srgbClr val="4967E9"/>
          </a:solidFill>
          <a:ln/>
        </p:spPr>
      </p:sp>
      <p:sp>
        <p:nvSpPr>
          <p:cNvPr id="16" name="Shape 14"/>
          <p:cNvSpPr/>
          <p:nvPr/>
        </p:nvSpPr>
        <p:spPr>
          <a:xfrm>
            <a:off x="6213915" y="1835745"/>
            <a:ext cx="5316305" cy="1101824"/>
          </a:xfrm>
          <a:prstGeom prst="roundRect">
            <a:avLst>
              <a:gd name="adj" fmla="val 7205"/>
            </a:avLst>
          </a:prstGeom>
          <a:solidFill>
            <a:srgbClr val="D2D9F9"/>
          </a:solidFill>
          <a:ln w="6350">
            <a:solidFill>
              <a:srgbClr val="B8BFDF"/>
            </a:solidFill>
            <a:prstDash val="solid"/>
          </a:ln>
        </p:spPr>
      </p:sp>
      <p:sp>
        <p:nvSpPr>
          <p:cNvPr id="17" name="Text 15"/>
          <p:cNvSpPr/>
          <p:nvPr/>
        </p:nvSpPr>
        <p:spPr>
          <a:xfrm>
            <a:off x="6409272" y="2031107"/>
            <a:ext cx="4925592" cy="295275"/>
          </a:xfrm>
          <a:prstGeom prst="rect">
            <a:avLst/>
          </a:prstGeom>
          <a:noFill/>
          <a:ln/>
        </p:spPr>
        <p:txBody>
          <a:bodyPr wrap="none" lIns="0" tIns="0" rIns="0" bIns="0" rtlCol="0" anchor="t"/>
          <a:lstStyle/>
          <a:p>
            <a:pPr algn="ctr" indent="0" marL="0">
              <a:lnSpc>
                <a:spcPct val="104000"/>
              </a:lnSpc>
              <a:buNone/>
            </a:pPr>
            <a:r>
              <a:rPr lang="en-US" sz="1850" dirty="0">
                <a:solidFill>
                  <a:srgbClr val="404155"/>
                </a:solidFill>
                <a:latin typeface="Corben" pitchFamily="34" charset="0"/>
                <a:ea typeface="Corben" pitchFamily="34" charset="-122"/>
                <a:cs typeface="Corben" pitchFamily="34" charset="-120"/>
              </a:rPr>
              <a:t>Within 60–90 Days</a:t>
            </a:r>
            <a:endParaRPr lang="en-US" sz="1850" dirty="0"/>
          </a:p>
        </p:txBody>
      </p:sp>
      <p:sp>
        <p:nvSpPr>
          <p:cNvPr id="18" name="Text 16"/>
          <p:cNvSpPr/>
          <p:nvPr/>
        </p:nvSpPr>
        <p:spPr>
          <a:xfrm>
            <a:off x="6409272" y="2439789"/>
            <a:ext cx="4925592" cy="302419"/>
          </a:xfrm>
          <a:prstGeom prst="rect">
            <a:avLst/>
          </a:prstGeom>
          <a:noFill/>
          <a:ln/>
        </p:spPr>
        <p:txBody>
          <a:bodyPr wrap="none" lIns="0" tIns="0" rIns="0" bIns="0" rtlCol="0" anchor="t"/>
          <a:lstStyle/>
          <a:p>
            <a:pPr algn="ctr" indent="0" marL="0">
              <a:lnSpc>
                <a:spcPct val="133000"/>
              </a:lnSpc>
              <a:buNone/>
            </a:pPr>
            <a:r>
              <a:rPr lang="en-US" sz="1450" dirty="0">
                <a:solidFill>
                  <a:srgbClr val="404155"/>
                </a:solidFill>
                <a:latin typeface="Nobile" pitchFamily="34" charset="0"/>
                <a:ea typeface="Nobile" pitchFamily="34" charset="-122"/>
                <a:cs typeface="Nobile" pitchFamily="34" charset="-120"/>
              </a:rPr>
              <a:t>Deliver, measure, or report meaningful progress</a:t>
            </a:r>
            <a:endParaRPr lang="en-US" sz="1450" dirty="0"/>
          </a:p>
        </p:txBody>
      </p:sp>
      <p:sp>
        <p:nvSpPr>
          <p:cNvPr id="19" name="Text 17"/>
          <p:cNvSpPr/>
          <p:nvPr/>
        </p:nvSpPr>
        <p:spPr>
          <a:xfrm>
            <a:off x="661475" y="5386090"/>
            <a:ext cx="10868745"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At each milestone, </a:t>
            </a:r>
            <a:pPr algn="l" indent="0" marL="0">
              <a:lnSpc>
                <a:spcPct val="133000"/>
              </a:lnSpc>
              <a:buNone/>
            </a:pPr>
            <a:r>
              <a:rPr lang="en-US" sz="1450" b="1" dirty="0">
                <a:solidFill>
                  <a:srgbClr val="404155"/>
                </a:solidFill>
                <a:latin typeface="Nobile Bold" pitchFamily="34" charset="0"/>
                <a:ea typeface="Nobile Bold" pitchFamily="34" charset="-122"/>
                <a:cs typeface="Nobile Bold" pitchFamily="34" charset="-120"/>
              </a:rPr>
              <a:t>recognize the managers and employees</a:t>
            </a:r>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 who moved the action forward. Visible appreciation reinforces the behaviors that drive progress.</a:t>
            </a:r>
            <a:endParaRPr lang="en-US" sz="14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Shape 0"/>
          <p:cNvSpPr/>
          <p:nvPr/>
        </p:nvSpPr>
        <p:spPr>
          <a:xfrm>
            <a:off x="661475" y="1628874"/>
            <a:ext cx="1738765" cy="287139"/>
          </a:xfrm>
          <a:prstGeom prst="roundRect">
            <a:avLst>
              <a:gd name="adj" fmla="val 22118"/>
            </a:avLst>
          </a:prstGeom>
          <a:solidFill>
            <a:srgbClr val="D2D9F9"/>
          </a:solidFill>
          <a:ln/>
        </p:spPr>
      </p:sp>
      <p:sp>
        <p:nvSpPr>
          <p:cNvPr id="3" name="Text 1"/>
          <p:cNvSpPr/>
          <p:nvPr/>
        </p:nvSpPr>
        <p:spPr>
          <a:xfrm>
            <a:off x="774879" y="1685528"/>
            <a:ext cx="2121541" cy="173831"/>
          </a:xfrm>
          <a:prstGeom prst="rect">
            <a:avLst/>
          </a:prstGeom>
          <a:noFill/>
          <a:ln/>
        </p:spPr>
        <p:txBody>
          <a:bodyPr wrap="none" lIns="0" tIns="0" rIns="0" bIns="0" rtlCol="0" anchor="t"/>
          <a:lstStyle/>
          <a:p>
            <a:pPr algn="l" indent="0" marL="0">
              <a:lnSpc>
                <a:spcPct val="96000"/>
              </a:lnSpc>
              <a:buNone/>
            </a:pPr>
            <a:r>
              <a:rPr lang="en-US" sz="1150" dirty="0">
                <a:solidFill>
                  <a:srgbClr val="404155"/>
                </a:solidFill>
                <a:latin typeface="Nobile" pitchFamily="34" charset="0"/>
                <a:ea typeface="Nobile" pitchFamily="34" charset="-122"/>
                <a:cs typeface="Nobile" pitchFamily="34" charset="-120"/>
              </a:rPr>
              <a:t>AUDIENCE ACTIVITY</a:t>
            </a:r>
            <a:endParaRPr lang="en-US" sz="1150" dirty="0"/>
          </a:p>
        </p:txBody>
      </p:sp>
      <p:sp>
        <p:nvSpPr>
          <p:cNvPr id="4" name="Text 2"/>
          <p:cNvSpPr/>
          <p:nvPr/>
        </p:nvSpPr>
        <p:spPr>
          <a:xfrm>
            <a:off x="661475" y="1991618"/>
            <a:ext cx="10868745" cy="1181298"/>
          </a:xfrm>
          <a:prstGeom prst="rect">
            <a:avLst/>
          </a:prstGeom>
          <a:noFill/>
          <a:ln/>
        </p:spPr>
        <p:txBody>
          <a:bodyPr wrap="square" lIns="0" tIns="0" rIns="0" bIns="0" rtlCol="0" anchor="t">
            <a:normAutofit/>
          </a:bodyPr>
          <a:lstStyle/>
          <a:p>
            <a:pPr algn="l" indent="0" marL="0">
              <a:lnSpc>
                <a:spcPct val="104000"/>
              </a:lnSpc>
              <a:buNone/>
            </a:pPr>
            <a:r>
              <a:rPr lang="en-US" sz="3700" dirty="0">
                <a:solidFill>
                  <a:srgbClr val="1B1B27"/>
                </a:solidFill>
                <a:latin typeface="Corben" pitchFamily="34" charset="0"/>
                <a:ea typeface="Corben" pitchFamily="34" charset="-122"/>
                <a:cs typeface="Corben" pitchFamily="34" charset="-120"/>
              </a:rPr>
              <a:t>Live Platform Demo: Explore the Survey Experience</a:t>
            </a:r>
            <a:endParaRPr lang="en-US" sz="3700" dirty="0"/>
          </a:p>
        </p:txBody>
      </p:sp>
      <p:sp>
        <p:nvSpPr>
          <p:cNvPr id="5" name="Shape 3"/>
          <p:cNvSpPr/>
          <p:nvPr/>
        </p:nvSpPr>
        <p:spPr>
          <a:xfrm>
            <a:off x="661475" y="3456384"/>
            <a:ext cx="3496877" cy="1772741"/>
          </a:xfrm>
          <a:prstGeom prst="roundRect">
            <a:avLst>
              <a:gd name="adj" fmla="val 4478"/>
            </a:avLst>
          </a:prstGeom>
          <a:solidFill>
            <a:srgbClr val="D2D9F9"/>
          </a:solidFill>
          <a:ln w="6350">
            <a:solidFill>
              <a:srgbClr val="B8BFDF"/>
            </a:solidFill>
            <a:prstDash val="solid"/>
          </a:ln>
        </p:spPr>
      </p:sp>
      <p:sp>
        <p:nvSpPr>
          <p:cNvPr id="6" name="Text 4"/>
          <p:cNvSpPr/>
          <p:nvPr/>
        </p:nvSpPr>
        <p:spPr>
          <a:xfrm>
            <a:off x="856832" y="3651746"/>
            <a:ext cx="3106164"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Ready to launch</a:t>
            </a:r>
            <a:endParaRPr lang="en-US" sz="1850" dirty="0"/>
          </a:p>
        </p:txBody>
      </p:sp>
      <p:sp>
        <p:nvSpPr>
          <p:cNvPr id="7" name="Text 5"/>
          <p:cNvSpPr/>
          <p:nvPr/>
        </p:nvSpPr>
        <p:spPr>
          <a:xfrm>
            <a:off x="856832" y="4060428"/>
            <a:ext cx="3106164" cy="670917"/>
          </a:xfrm>
          <a:prstGeom prst="rect">
            <a:avLst/>
          </a:prstGeom>
          <a:noFill/>
          <a:ln/>
        </p:spPr>
        <p:txBody>
          <a:bodyPr wrap="square" lIns="0" tIns="75608" rIns="0" bIns="0" rtlCol="0" anchor="t">
            <a:normAutofit/>
          </a:bodyPr>
          <a:lstStyle/>
          <a:p>
            <a:pPr algn="l" marL="294640" indent="-294640">
              <a:lnSpc>
                <a:spcPct val="133000"/>
              </a:lnSpc>
              <a:buSzPct val="100000"/>
              <a:buChar char="•"/>
            </a:pPr>
            <a:r>
              <a:rPr lang="en-US" sz="1450" dirty="0">
                <a:solidFill>
                  <a:srgbClr val="404155"/>
                </a:solidFill>
                <a:latin typeface="Nobile" pitchFamily="34" charset="0"/>
                <a:ea typeface="Nobile" pitchFamily="34" charset="-122"/>
                <a:cs typeface="Nobile" pitchFamily="34" charset="-120"/>
              </a:rPr>
              <a:t>Built-in eNPS</a:t>
            </a:r>
            <a:endParaRPr lang="en-US" sz="1450" dirty="0"/>
          </a:p>
          <a:p>
            <a:pPr algn="l" marL="294640" indent="-294640">
              <a:lnSpc>
                <a:spcPct val="133000"/>
              </a:lnSpc>
              <a:buSzPct val="100000"/>
              <a:buChar char="•"/>
            </a:pPr>
            <a:r>
              <a:rPr lang="en-US" sz="1450" dirty="0">
                <a:solidFill>
                  <a:srgbClr val="404155"/>
                </a:solidFill>
                <a:latin typeface="Nobile" pitchFamily="34" charset="0"/>
                <a:ea typeface="Nobile" pitchFamily="34" charset="-122"/>
                <a:cs typeface="Nobile" pitchFamily="34" charset="-120"/>
              </a:rPr>
              <a:t>Engagement templates</a:t>
            </a:r>
            <a:endParaRPr lang="en-US" sz="1450" dirty="0"/>
          </a:p>
        </p:txBody>
      </p:sp>
      <p:sp>
        <p:nvSpPr>
          <p:cNvPr id="8" name="Shape 6"/>
          <p:cNvSpPr/>
          <p:nvPr/>
        </p:nvSpPr>
        <p:spPr>
          <a:xfrm>
            <a:off x="4347359" y="3456384"/>
            <a:ext cx="3496877" cy="1772741"/>
          </a:xfrm>
          <a:prstGeom prst="roundRect">
            <a:avLst>
              <a:gd name="adj" fmla="val 4478"/>
            </a:avLst>
          </a:prstGeom>
          <a:solidFill>
            <a:srgbClr val="D2D9F9"/>
          </a:solidFill>
          <a:ln w="6350">
            <a:solidFill>
              <a:srgbClr val="B8BFDF"/>
            </a:solidFill>
            <a:prstDash val="solid"/>
          </a:ln>
        </p:spPr>
      </p:sp>
      <p:sp>
        <p:nvSpPr>
          <p:cNvPr id="9" name="Text 7"/>
          <p:cNvSpPr/>
          <p:nvPr/>
        </p:nvSpPr>
        <p:spPr>
          <a:xfrm>
            <a:off x="4542716" y="3651746"/>
            <a:ext cx="3106164"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Flexible by design</a:t>
            </a:r>
            <a:endParaRPr lang="en-US" sz="1850" dirty="0"/>
          </a:p>
        </p:txBody>
      </p:sp>
      <p:sp>
        <p:nvSpPr>
          <p:cNvPr id="10" name="Text 8"/>
          <p:cNvSpPr/>
          <p:nvPr/>
        </p:nvSpPr>
        <p:spPr>
          <a:xfrm>
            <a:off x="4542716" y="4060428"/>
            <a:ext cx="3106164" cy="973336"/>
          </a:xfrm>
          <a:prstGeom prst="rect">
            <a:avLst/>
          </a:prstGeom>
          <a:noFill/>
          <a:ln/>
        </p:spPr>
        <p:txBody>
          <a:bodyPr wrap="square" lIns="0" tIns="75608" rIns="0" bIns="0" rtlCol="0" anchor="t">
            <a:normAutofit/>
          </a:bodyPr>
          <a:lstStyle/>
          <a:p>
            <a:pPr algn="l" marL="294640" indent="-294640">
              <a:lnSpc>
                <a:spcPct val="133000"/>
              </a:lnSpc>
              <a:buSzPct val="100000"/>
              <a:buChar char="•"/>
            </a:pPr>
            <a:r>
              <a:rPr lang="en-US" sz="1450" dirty="0">
                <a:solidFill>
                  <a:srgbClr val="404155"/>
                </a:solidFill>
                <a:latin typeface="Nobile" pitchFamily="34" charset="0"/>
                <a:ea typeface="Nobile" pitchFamily="34" charset="-122"/>
                <a:cs typeface="Nobile" pitchFamily="34" charset="-120"/>
              </a:rPr>
              <a:t>Custom questions, logic, and theming</a:t>
            </a:r>
            <a:endParaRPr lang="en-US" sz="1450" dirty="0"/>
          </a:p>
          <a:p>
            <a:pPr algn="l" marL="294640" indent="-294640">
              <a:lnSpc>
                <a:spcPct val="133000"/>
              </a:lnSpc>
              <a:buSzPct val="100000"/>
              <a:buChar char="•"/>
            </a:pPr>
            <a:r>
              <a:rPr lang="en-US" sz="1450" dirty="0">
                <a:solidFill>
                  <a:srgbClr val="404155"/>
                </a:solidFill>
                <a:latin typeface="Nobile" pitchFamily="34" charset="0"/>
                <a:ea typeface="Nobile" pitchFamily="34" charset="-122"/>
                <a:cs typeface="Nobile" pitchFamily="34" charset="-120"/>
              </a:rPr>
              <a:t>Audience selection</a:t>
            </a:r>
            <a:endParaRPr lang="en-US" sz="1450" dirty="0"/>
          </a:p>
        </p:txBody>
      </p:sp>
      <p:sp>
        <p:nvSpPr>
          <p:cNvPr id="11" name="Shape 9"/>
          <p:cNvSpPr/>
          <p:nvPr/>
        </p:nvSpPr>
        <p:spPr>
          <a:xfrm>
            <a:off x="8033244" y="3456384"/>
            <a:ext cx="3496877" cy="1772741"/>
          </a:xfrm>
          <a:prstGeom prst="roundRect">
            <a:avLst>
              <a:gd name="adj" fmla="val 4478"/>
            </a:avLst>
          </a:prstGeom>
          <a:solidFill>
            <a:srgbClr val="D2D9F9"/>
          </a:solidFill>
          <a:ln w="6350">
            <a:solidFill>
              <a:srgbClr val="B8BFDF"/>
            </a:solidFill>
            <a:prstDash val="solid"/>
          </a:ln>
        </p:spPr>
      </p:sp>
      <p:sp>
        <p:nvSpPr>
          <p:cNvPr id="12" name="Text 10"/>
          <p:cNvSpPr/>
          <p:nvPr/>
        </p:nvSpPr>
        <p:spPr>
          <a:xfrm>
            <a:off x="8228600" y="3651746"/>
            <a:ext cx="3106164"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Automated and actionable</a:t>
            </a:r>
            <a:endParaRPr lang="en-US" sz="1850" dirty="0"/>
          </a:p>
        </p:txBody>
      </p:sp>
      <p:sp>
        <p:nvSpPr>
          <p:cNvPr id="13" name="Text 11"/>
          <p:cNvSpPr/>
          <p:nvPr/>
        </p:nvSpPr>
        <p:spPr>
          <a:xfrm>
            <a:off x="8228600" y="4060428"/>
            <a:ext cx="3106164" cy="670917"/>
          </a:xfrm>
          <a:prstGeom prst="rect">
            <a:avLst/>
          </a:prstGeom>
          <a:noFill/>
          <a:ln/>
        </p:spPr>
        <p:txBody>
          <a:bodyPr wrap="square" lIns="0" tIns="75608" rIns="0" bIns="0" rtlCol="0" anchor="t">
            <a:normAutofit/>
          </a:bodyPr>
          <a:lstStyle/>
          <a:p>
            <a:pPr algn="l" marL="294640" indent="-294640">
              <a:lnSpc>
                <a:spcPct val="133000"/>
              </a:lnSpc>
              <a:buSzPct val="100000"/>
              <a:buChar char="•"/>
            </a:pPr>
            <a:r>
              <a:rPr lang="en-US" sz="1450" dirty="0">
                <a:solidFill>
                  <a:srgbClr val="404155"/>
                </a:solidFill>
                <a:latin typeface="Nobile" pitchFamily="34" charset="0"/>
                <a:ea typeface="Nobile" pitchFamily="34" charset="-122"/>
                <a:cs typeface="Nobile" pitchFamily="34" charset="-120"/>
              </a:rPr>
              <a:t>Smart timing and notifications</a:t>
            </a:r>
            <a:endParaRPr lang="en-US" sz="1450" dirty="0"/>
          </a:p>
          <a:p>
            <a:pPr algn="l" marL="294640" indent="-294640">
              <a:lnSpc>
                <a:spcPct val="133000"/>
              </a:lnSpc>
              <a:buSzPct val="100000"/>
              <a:buChar char="•"/>
            </a:pPr>
            <a:r>
              <a:rPr lang="en-US" sz="1450" dirty="0">
                <a:solidFill>
                  <a:srgbClr val="404155"/>
                </a:solidFill>
                <a:latin typeface="Nobile" pitchFamily="34" charset="0"/>
                <a:ea typeface="Nobile" pitchFamily="34" charset="-122"/>
                <a:cs typeface="Nobile" pitchFamily="34" charset="-120"/>
              </a:rPr>
              <a:t>Insights and reporting</a:t>
            </a:r>
            <a:endParaRPr lang="en-US" sz="14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Shape 0"/>
          <p:cNvSpPr/>
          <p:nvPr/>
        </p:nvSpPr>
        <p:spPr>
          <a:xfrm>
            <a:off x="661475" y="680045"/>
            <a:ext cx="946226" cy="243979"/>
          </a:xfrm>
          <a:prstGeom prst="roundRect">
            <a:avLst>
              <a:gd name="adj" fmla="val 22126"/>
            </a:avLst>
          </a:prstGeom>
          <a:solidFill>
            <a:srgbClr val="D2D9F9"/>
          </a:solidFill>
          <a:ln/>
        </p:spPr>
      </p:sp>
      <p:sp>
        <p:nvSpPr>
          <p:cNvPr id="3" name="Text 1"/>
          <p:cNvSpPr/>
          <p:nvPr/>
        </p:nvSpPr>
        <p:spPr>
          <a:xfrm>
            <a:off x="757814" y="728166"/>
            <a:ext cx="1363132" cy="147737"/>
          </a:xfrm>
          <a:prstGeom prst="rect">
            <a:avLst/>
          </a:prstGeom>
          <a:noFill/>
          <a:ln/>
        </p:spPr>
        <p:txBody>
          <a:bodyPr wrap="none" lIns="0" tIns="0" rIns="0" bIns="0" rtlCol="0" anchor="t"/>
          <a:lstStyle/>
          <a:p>
            <a:pPr algn="l" indent="0" marL="0">
              <a:lnSpc>
                <a:spcPct val="96000"/>
              </a:lnSpc>
              <a:buNone/>
            </a:pPr>
            <a:r>
              <a:rPr lang="en-US" sz="1000" dirty="0">
                <a:solidFill>
                  <a:srgbClr val="404155"/>
                </a:solidFill>
                <a:latin typeface="Nobile" pitchFamily="34" charset="0"/>
                <a:ea typeface="Nobile" pitchFamily="34" charset="-122"/>
                <a:cs typeface="Nobile" pitchFamily="34" charset="-120"/>
              </a:rPr>
              <a:t>YOUR TURN</a:t>
            </a:r>
            <a:endParaRPr lang="en-US" sz="1000" dirty="0"/>
          </a:p>
        </p:txBody>
      </p:sp>
      <p:sp>
        <p:nvSpPr>
          <p:cNvPr id="4" name="Text 2"/>
          <p:cNvSpPr/>
          <p:nvPr/>
        </p:nvSpPr>
        <p:spPr>
          <a:xfrm>
            <a:off x="661475" y="978595"/>
            <a:ext cx="10868745" cy="502047"/>
          </a:xfrm>
          <a:prstGeom prst="rect">
            <a:avLst/>
          </a:prstGeom>
          <a:noFill/>
          <a:ln/>
        </p:spPr>
        <p:txBody>
          <a:bodyPr wrap="none" lIns="0" tIns="0" rIns="0" bIns="0" rtlCol="0" anchor="t"/>
          <a:lstStyle/>
          <a:p>
            <a:pPr algn="l" indent="0" marL="0">
              <a:lnSpc>
                <a:spcPct val="104000"/>
              </a:lnSpc>
              <a:buNone/>
            </a:pPr>
            <a:r>
              <a:rPr lang="en-US" sz="3150" dirty="0">
                <a:solidFill>
                  <a:srgbClr val="1B1B27"/>
                </a:solidFill>
                <a:latin typeface="Corben" pitchFamily="34" charset="0"/>
                <a:ea typeface="Corben" pitchFamily="34" charset="-122"/>
                <a:cs typeface="Corben" pitchFamily="34" charset="-120"/>
              </a:rPr>
              <a:t>Build Your First Purposeful Pulse</a:t>
            </a:r>
            <a:endParaRPr lang="en-US" sz="3150" dirty="0"/>
          </a:p>
        </p:txBody>
      </p:sp>
      <p:sp>
        <p:nvSpPr>
          <p:cNvPr id="5" name="Text 3"/>
          <p:cNvSpPr/>
          <p:nvPr/>
        </p:nvSpPr>
        <p:spPr>
          <a:xfrm>
            <a:off x="661475" y="1685429"/>
            <a:ext cx="11478330" cy="237728"/>
          </a:xfrm>
          <a:prstGeom prst="rect">
            <a:avLst/>
          </a:prstGeom>
          <a:noFill/>
          <a:ln/>
        </p:spPr>
        <p:txBody>
          <a:bodyPr wrap="none" lIns="0" tIns="0" rIns="0" bIns="0" rtlCol="0" anchor="t"/>
          <a:lstStyle/>
          <a:p>
            <a:pPr algn="l" indent="0" marL="0">
              <a:lnSpc>
                <a:spcPct val="123000"/>
              </a:lnSpc>
              <a:buNone/>
            </a:pPr>
            <a:r>
              <a:rPr lang="en-US" sz="1250" dirty="0">
                <a:solidFill>
                  <a:srgbClr val="404155"/>
                </a:solidFill>
                <a:latin typeface="Nobile" pitchFamily="34" charset="0"/>
                <a:ea typeface="Nobile" pitchFamily="34" charset="-122"/>
                <a:cs typeface="Nobile" pitchFamily="34" charset="-120"/>
              </a:rPr>
              <a:t>Complete this planning canvas. A pulse without a plan is just a survey.</a:t>
            </a:r>
            <a:endParaRPr lang="en-US" sz="1250" dirty="0"/>
          </a:p>
        </p:txBody>
      </p:sp>
      <p:graphicFrame>
        <p:nvGraphicFramePr>
          <p:cNvPr id="27" name="Table 0"/>
          <p:cNvGraphicFramePr>
            <a:graphicFrameLocks noGrp="1"/>
          </p:cNvGraphicFramePr>
          <p:nvPr>
            <p:extLst>
              <p:ext uri="{D42A27DB-BD31-4B8C-83A1-F6EECF244321}">
                <p14:modId xmlns:p14="http://schemas.microsoft.com/office/powerpoint/2010/main" val="1579011935"/>
              </p:ext>
            </p:extLst>
          </p:nvPr>
        </p:nvGraphicFramePr>
        <p:xfrm>
          <a:off x="661475" y="2076748"/>
          <a:ext cx="9143771" cy="914400"/>
        </p:xfrm>
        <a:graphic>
          <a:graphicData uri="http://schemas.openxmlformats.org/drawingml/2006/table">
            <a:tbl>
              <a:tblPr/>
              <a:tblGrid>
                <a:gridCol w="3804061"/>
                <a:gridCol w="7064685"/>
              </a:tblGrid>
              <a:tr h="417304">
                <a:tc>
                  <a:txBody>
                    <a:bodyPr/>
                    <a:lstStyle/>
                    <a:p>
                      <a:pPr indent="0" marL="0">
                        <a:buNone/>
                      </a:pPr>
                      <a:r>
                        <a:rPr lang="en-US" sz="1250" b="1" dirty="0">
                          <a:solidFill>
                            <a:srgbClr val="404155"/>
                          </a:solidFill>
                          <a:latin typeface="Nobile" pitchFamily="34" charset="0"/>
                          <a:ea typeface="Nobile" pitchFamily="34" charset="-122"/>
                          <a:cs typeface="Nobile" pitchFamily="34" charset="-120"/>
                        </a:rPr>
                        <a:t>Decision this pulse will inform</a:t>
                      </a:r>
                      <a:endParaRPr lang="en-US" sz="1250" dirty="0">
                        <a:latin typeface="Nobile" charset="0"/>
                        <a:ea typeface="Nobile" charset="0"/>
                        <a:cs typeface="Nobile" charset="0"/>
                      </a:endParaRPr>
                    </a:p>
                  </a:txBody>
                  <a:tcPr marL="160666" marR="160666" marT="6350" marB="6350" anchor="ctr">
                    <a:lnL w="0" cap="flat" cmpd="sng" algn="ctr">
                      <a:noFill/>
                    </a:lnL>
                    <a:lnR w="0" cap="flat" cmpd="sng" algn="ctr">
                      <a:noFill/>
                    </a:lnR>
                    <a:lnT w="0" cap="flat" cmpd="sng" algn="ctr">
                      <a:noFill/>
                    </a:lnT>
                    <a:lnB w="0" cap="flat" cmpd="sng" algn="ctr">
                      <a:noFill/>
                    </a:lnB>
                  </a:tcPr>
                </a:tc>
                <a:tc>
                  <a:txBody>
                    <a:bodyPr/>
                    <a:lstStyle/>
                    <a:p>
                      <a:pPr indent="0" marL="0">
                        <a:buNone/>
                      </a:pPr>
                      <a:endParaRPr lang="en-US" sz="1250" dirty="0">
                        <a:latin typeface="Nobile" charset="0"/>
                        <a:ea typeface="Nobile" charset="0"/>
                        <a:cs typeface="Nobile" charset="0"/>
                      </a:endParaRPr>
                    </a:p>
                  </a:txBody>
                  <a:tcPr marL="160666" marR="160666" marT="6350" marB="6350" anchor="ctr">
                    <a:lnL w="0" cap="flat" cmpd="sng" algn="ctr">
                      <a:noFill/>
                    </a:lnL>
                    <a:lnR w="0" cap="flat" cmpd="sng" algn="ctr">
                      <a:noFill/>
                    </a:lnR>
                    <a:lnT w="0" cap="flat" cmpd="sng" algn="ctr">
                      <a:noFill/>
                    </a:lnT>
                    <a:lnB w="0" cap="flat" cmpd="sng" algn="ctr">
                      <a:noFill/>
                    </a:lnB>
                  </a:tcPr>
                </a:tc>
              </a:tr>
              <a:tr h="420479">
                <a:tc>
                  <a:txBody>
                    <a:bodyPr/>
                    <a:lstStyle/>
                    <a:p>
                      <a:pPr indent="0" marL="0">
                        <a:buNone/>
                      </a:pPr>
                      <a:r>
                        <a:rPr lang="en-US" sz="1250" b="1" dirty="0">
                          <a:solidFill>
                            <a:srgbClr val="404155"/>
                          </a:solidFill>
                          <a:latin typeface="Nobile" pitchFamily="34" charset="0"/>
                          <a:ea typeface="Nobile" pitchFamily="34" charset="-122"/>
                          <a:cs typeface="Nobile" pitchFamily="34" charset="-120"/>
                        </a:rPr>
                        <a:t>Employees affected</a:t>
                      </a:r>
                      <a:endParaRPr lang="en-US" sz="1250" dirty="0">
                        <a:latin typeface="Nobile" charset="0"/>
                        <a:ea typeface="Nobile" charset="0"/>
                        <a:cs typeface="Nobile" charset="0"/>
                      </a:endParaRPr>
                    </a:p>
                  </a:txBody>
                  <a:tcPr marL="160666" marR="160666" marT="6350" marB="6350" anchor="ctr">
                    <a:lnL w="0" cap="flat" cmpd="sng" algn="ctr">
                      <a:noFill/>
                    </a:lnL>
                    <a:lnR w="0" cap="flat" cmpd="sng" algn="ctr">
                      <a:noFill/>
                    </a:lnR>
                    <a:lnT w="0" cap="flat" cmpd="sng" algn="ctr">
                      <a:noFill/>
                    </a:lnT>
                    <a:lnB w="0" cap="flat" cmpd="sng" algn="ctr">
                      <a:noFill/>
                    </a:lnB>
                  </a:tcPr>
                </a:tc>
                <a:tc>
                  <a:txBody>
                    <a:bodyPr/>
                    <a:lstStyle/>
                    <a:p>
                      <a:pPr indent="0" marL="0">
                        <a:buNone/>
                      </a:pPr>
                      <a:endParaRPr lang="en-US" sz="1250" dirty="0">
                        <a:latin typeface="Nobile" charset="0"/>
                        <a:ea typeface="Nobile" charset="0"/>
                        <a:cs typeface="Nobile" charset="0"/>
                      </a:endParaRPr>
                    </a:p>
                  </a:txBody>
                  <a:tcPr marL="160666" marR="160666" marT="6350" marB="6350" anchor="ctr">
                    <a:lnL w="0" cap="flat" cmpd="sng" algn="ctr">
                      <a:noFill/>
                    </a:lnL>
                    <a:lnR w="0" cap="flat" cmpd="sng" algn="ctr">
                      <a:noFill/>
                    </a:lnR>
                    <a:lnT w="0" cap="flat" cmpd="sng" algn="ctr">
                      <a:noFill/>
                    </a:lnT>
                    <a:lnB w="0" cap="flat" cmpd="sng" algn="ctr">
                      <a:noFill/>
                    </a:lnB>
                  </a:tcPr>
                </a:tc>
              </a:tr>
              <a:tr h="420479">
                <a:tc>
                  <a:txBody>
                    <a:bodyPr/>
                    <a:lstStyle/>
                    <a:p>
                      <a:pPr indent="0" marL="0">
                        <a:buNone/>
                      </a:pPr>
                      <a:r>
                        <a:rPr lang="en-US" sz="1250" b="1" dirty="0">
                          <a:solidFill>
                            <a:srgbClr val="404155"/>
                          </a:solidFill>
                          <a:latin typeface="Nobile" pitchFamily="34" charset="0"/>
                          <a:ea typeface="Nobile" pitchFamily="34" charset="-122"/>
                          <a:cs typeface="Nobile" pitchFamily="34" charset="-120"/>
                        </a:rPr>
                        <a:t>Question 1</a:t>
                      </a:r>
                      <a:endParaRPr lang="en-US" sz="1250" dirty="0">
                        <a:latin typeface="Nobile" charset="0"/>
                        <a:ea typeface="Nobile" charset="0"/>
                        <a:cs typeface="Nobile" charset="0"/>
                      </a:endParaRPr>
                    </a:p>
                  </a:txBody>
                  <a:tcPr marL="160666" marR="160666" marT="6350" marB="6350" anchor="ctr">
                    <a:lnL w="0" cap="flat" cmpd="sng" algn="ctr">
                      <a:noFill/>
                    </a:lnL>
                    <a:lnR w="0" cap="flat" cmpd="sng" algn="ctr">
                      <a:noFill/>
                    </a:lnR>
                    <a:lnT w="0" cap="flat" cmpd="sng" algn="ctr">
                      <a:noFill/>
                    </a:lnT>
                    <a:lnB w="0" cap="flat" cmpd="sng" algn="ctr">
                      <a:noFill/>
                    </a:lnB>
                  </a:tcPr>
                </a:tc>
                <a:tc>
                  <a:txBody>
                    <a:bodyPr/>
                    <a:lstStyle/>
                    <a:p>
                      <a:pPr indent="0" marL="0">
                        <a:buNone/>
                      </a:pPr>
                      <a:endParaRPr lang="en-US" sz="1250" dirty="0">
                        <a:latin typeface="Nobile" charset="0"/>
                        <a:ea typeface="Nobile" charset="0"/>
                        <a:cs typeface="Nobile" charset="0"/>
                      </a:endParaRPr>
                    </a:p>
                  </a:txBody>
                  <a:tcPr marL="160666" marR="160666" marT="6350" marB="6350" anchor="ctr">
                    <a:lnL w="0" cap="flat" cmpd="sng" algn="ctr">
                      <a:noFill/>
                    </a:lnL>
                    <a:lnR w="0" cap="flat" cmpd="sng" algn="ctr">
                      <a:noFill/>
                    </a:lnR>
                    <a:lnT w="0" cap="flat" cmpd="sng" algn="ctr">
                      <a:noFill/>
                    </a:lnT>
                    <a:lnB w="0" cap="flat" cmpd="sng" algn="ctr">
                      <a:noFill/>
                    </a:lnB>
                  </a:tcPr>
                </a:tc>
              </a:tr>
              <a:tr h="420479">
                <a:tc>
                  <a:txBody>
                    <a:bodyPr/>
                    <a:lstStyle/>
                    <a:p>
                      <a:pPr indent="0" marL="0">
                        <a:buNone/>
                      </a:pPr>
                      <a:r>
                        <a:rPr lang="en-US" sz="1250" b="1" dirty="0">
                          <a:solidFill>
                            <a:srgbClr val="404155"/>
                          </a:solidFill>
                          <a:latin typeface="Nobile" pitchFamily="34" charset="0"/>
                          <a:ea typeface="Nobile" pitchFamily="34" charset="-122"/>
                          <a:cs typeface="Nobile" pitchFamily="34" charset="-120"/>
                        </a:rPr>
                        <a:t>Question 2</a:t>
                      </a:r>
                      <a:endParaRPr lang="en-US" sz="1250" dirty="0">
                        <a:latin typeface="Nobile" charset="0"/>
                        <a:ea typeface="Nobile" charset="0"/>
                        <a:cs typeface="Nobile" charset="0"/>
                      </a:endParaRPr>
                    </a:p>
                  </a:txBody>
                  <a:tcPr marL="160666" marR="160666" marT="6350" marB="6350" anchor="ctr">
                    <a:lnL w="0" cap="flat" cmpd="sng" algn="ctr">
                      <a:noFill/>
                    </a:lnL>
                    <a:lnR w="0" cap="flat" cmpd="sng" algn="ctr">
                      <a:noFill/>
                    </a:lnR>
                    <a:lnT w="0" cap="flat" cmpd="sng" algn="ctr">
                      <a:noFill/>
                    </a:lnT>
                    <a:lnB w="0" cap="flat" cmpd="sng" algn="ctr">
                      <a:noFill/>
                    </a:lnB>
                  </a:tcPr>
                </a:tc>
                <a:tc>
                  <a:txBody>
                    <a:bodyPr/>
                    <a:lstStyle/>
                    <a:p>
                      <a:pPr indent="0" marL="0">
                        <a:buNone/>
                      </a:pPr>
                      <a:endParaRPr lang="en-US" sz="1250" dirty="0">
                        <a:latin typeface="Nobile" charset="0"/>
                        <a:ea typeface="Nobile" charset="0"/>
                        <a:cs typeface="Nobile" charset="0"/>
                      </a:endParaRPr>
                    </a:p>
                  </a:txBody>
                  <a:tcPr marL="160666" marR="160666" marT="6350" marB="6350" anchor="ctr">
                    <a:lnL w="0" cap="flat" cmpd="sng" algn="ctr">
                      <a:noFill/>
                    </a:lnL>
                    <a:lnR w="0" cap="flat" cmpd="sng" algn="ctr">
                      <a:noFill/>
                    </a:lnR>
                    <a:lnT w="0" cap="flat" cmpd="sng" algn="ctr">
                      <a:noFill/>
                    </a:lnT>
                    <a:lnB w="0" cap="flat" cmpd="sng" algn="ctr">
                      <a:noFill/>
                    </a:lnB>
                  </a:tcPr>
                </a:tc>
              </a:tr>
              <a:tr h="420479">
                <a:tc>
                  <a:txBody>
                    <a:bodyPr/>
                    <a:lstStyle/>
                    <a:p>
                      <a:pPr indent="0" marL="0">
                        <a:buNone/>
                      </a:pPr>
                      <a:r>
                        <a:rPr lang="en-US" sz="1250" b="1" dirty="0">
                          <a:solidFill>
                            <a:srgbClr val="404155"/>
                          </a:solidFill>
                          <a:latin typeface="Nobile" pitchFamily="34" charset="0"/>
                          <a:ea typeface="Nobile" pitchFamily="34" charset="-122"/>
                          <a:cs typeface="Nobile" pitchFamily="34" charset="-120"/>
                        </a:rPr>
                        <a:t>Response owner</a:t>
                      </a:r>
                      <a:endParaRPr lang="en-US" sz="1250" dirty="0">
                        <a:latin typeface="Nobile" charset="0"/>
                        <a:ea typeface="Nobile" charset="0"/>
                        <a:cs typeface="Nobile" charset="0"/>
                      </a:endParaRPr>
                    </a:p>
                  </a:txBody>
                  <a:tcPr marL="160666" marR="160666" marT="6350" marB="6350" anchor="ctr">
                    <a:lnL w="0" cap="flat" cmpd="sng" algn="ctr">
                      <a:noFill/>
                    </a:lnL>
                    <a:lnR w="0" cap="flat" cmpd="sng" algn="ctr">
                      <a:noFill/>
                    </a:lnR>
                    <a:lnT w="0" cap="flat" cmpd="sng" algn="ctr">
                      <a:noFill/>
                    </a:lnT>
                    <a:lnB w="0" cap="flat" cmpd="sng" algn="ctr">
                      <a:noFill/>
                    </a:lnB>
                  </a:tcPr>
                </a:tc>
                <a:tc>
                  <a:txBody>
                    <a:bodyPr/>
                    <a:lstStyle/>
                    <a:p>
                      <a:pPr indent="0" marL="0">
                        <a:buNone/>
                      </a:pPr>
                      <a:endParaRPr lang="en-US" sz="1250" dirty="0">
                        <a:latin typeface="Nobile" charset="0"/>
                        <a:ea typeface="Nobile" charset="0"/>
                        <a:cs typeface="Nobile" charset="0"/>
                      </a:endParaRPr>
                    </a:p>
                  </a:txBody>
                  <a:tcPr marL="160666" marR="160666" marT="6350" marB="6350" anchor="ctr">
                    <a:lnL w="0" cap="flat" cmpd="sng" algn="ctr">
                      <a:noFill/>
                    </a:lnL>
                    <a:lnR w="0" cap="flat" cmpd="sng" algn="ctr">
                      <a:noFill/>
                    </a:lnR>
                    <a:lnT w="0" cap="flat" cmpd="sng" algn="ctr">
                      <a:noFill/>
                    </a:lnT>
                    <a:lnB w="0" cap="flat" cmpd="sng" algn="ctr">
                      <a:noFill/>
                    </a:lnB>
                  </a:tcPr>
                </a:tc>
              </a:tr>
              <a:tr h="420479">
                <a:tc>
                  <a:txBody>
                    <a:bodyPr/>
                    <a:lstStyle/>
                    <a:p>
                      <a:pPr indent="0" marL="0">
                        <a:buNone/>
                      </a:pPr>
                      <a:r>
                        <a:rPr lang="en-US" sz="1250" b="1" dirty="0">
                          <a:solidFill>
                            <a:srgbClr val="404155"/>
                          </a:solidFill>
                          <a:latin typeface="Nobile" pitchFamily="34" charset="0"/>
                          <a:ea typeface="Nobile" pitchFamily="34" charset="-122"/>
                          <a:cs typeface="Nobile" pitchFamily="34" charset="-120"/>
                        </a:rPr>
                        <a:t>Date themes will be shared</a:t>
                      </a:r>
                      <a:endParaRPr lang="en-US" sz="1250" dirty="0">
                        <a:latin typeface="Nobile" charset="0"/>
                        <a:ea typeface="Nobile" charset="0"/>
                        <a:cs typeface="Nobile" charset="0"/>
                      </a:endParaRPr>
                    </a:p>
                  </a:txBody>
                  <a:tcPr marL="160666" marR="160666" marT="6350" marB="6350" anchor="ctr">
                    <a:lnL w="0" cap="flat" cmpd="sng" algn="ctr">
                      <a:noFill/>
                    </a:lnL>
                    <a:lnR w="0" cap="flat" cmpd="sng" algn="ctr">
                      <a:noFill/>
                    </a:lnR>
                    <a:lnT w="0" cap="flat" cmpd="sng" algn="ctr">
                      <a:noFill/>
                    </a:lnT>
                    <a:lnB w="0" cap="flat" cmpd="sng" algn="ctr">
                      <a:noFill/>
                    </a:lnB>
                  </a:tcPr>
                </a:tc>
                <a:tc>
                  <a:txBody>
                    <a:bodyPr/>
                    <a:lstStyle/>
                    <a:p>
                      <a:pPr indent="0" marL="0">
                        <a:buNone/>
                      </a:pPr>
                      <a:endParaRPr lang="en-US" sz="1250" dirty="0">
                        <a:latin typeface="Nobile" charset="0"/>
                        <a:ea typeface="Nobile" charset="0"/>
                        <a:cs typeface="Nobile" charset="0"/>
                      </a:endParaRPr>
                    </a:p>
                  </a:txBody>
                  <a:tcPr marL="160666" marR="160666" marT="6350" marB="6350" anchor="ctr">
                    <a:lnL w="0" cap="flat" cmpd="sng" algn="ctr">
                      <a:noFill/>
                    </a:lnL>
                    <a:lnR w="0" cap="flat" cmpd="sng" algn="ctr">
                      <a:noFill/>
                    </a:lnR>
                    <a:lnT w="0" cap="flat" cmpd="sng" algn="ctr">
                      <a:noFill/>
                    </a:lnT>
                    <a:lnB w="0" cap="flat" cmpd="sng" algn="ctr">
                      <a:noFill/>
                    </a:lnB>
                  </a:tcPr>
                </a:tc>
              </a:tr>
              <a:tr h="420479">
                <a:tc>
                  <a:txBody>
                    <a:bodyPr/>
                    <a:lstStyle/>
                    <a:p>
                      <a:pPr indent="0" marL="0">
                        <a:buNone/>
                      </a:pPr>
                      <a:r>
                        <a:rPr lang="en-US" sz="1250" b="1" dirty="0">
                          <a:solidFill>
                            <a:srgbClr val="404155"/>
                          </a:solidFill>
                          <a:latin typeface="Nobile" pitchFamily="34" charset="0"/>
                          <a:ea typeface="Nobile" pitchFamily="34" charset="-122"/>
                          <a:cs typeface="Nobile" pitchFamily="34" charset="-120"/>
                        </a:rPr>
                        <a:t>Next progress update</a:t>
                      </a:r>
                      <a:endParaRPr lang="en-US" sz="1250" dirty="0">
                        <a:latin typeface="Nobile" charset="0"/>
                        <a:ea typeface="Nobile" charset="0"/>
                        <a:cs typeface="Nobile" charset="0"/>
                      </a:endParaRPr>
                    </a:p>
                  </a:txBody>
                  <a:tcPr marL="160666" marR="160666" marT="6350" marB="6350" anchor="ctr">
                    <a:lnL w="0" cap="flat" cmpd="sng" algn="ctr">
                      <a:noFill/>
                    </a:lnL>
                    <a:lnR w="0" cap="flat" cmpd="sng" algn="ctr">
                      <a:noFill/>
                    </a:lnR>
                    <a:lnT w="0" cap="flat" cmpd="sng" algn="ctr">
                      <a:noFill/>
                    </a:lnT>
                    <a:lnB w="0" cap="flat" cmpd="sng" algn="ctr">
                      <a:noFill/>
                    </a:lnB>
                  </a:tcPr>
                </a:tc>
                <a:tc>
                  <a:txBody>
                    <a:bodyPr/>
                    <a:lstStyle/>
                    <a:p>
                      <a:pPr indent="0" marL="0">
                        <a:buNone/>
                      </a:pPr>
                      <a:endParaRPr lang="en-US" sz="1250" dirty="0">
                        <a:latin typeface="Nobile" charset="0"/>
                        <a:ea typeface="Nobile" charset="0"/>
                        <a:cs typeface="Nobile" charset="0"/>
                      </a:endParaRPr>
                    </a:p>
                  </a:txBody>
                  <a:tcPr marL="160666" marR="160666" marT="6350" marB="6350" anchor="ctr">
                    <a:lnL w="0" cap="flat" cmpd="sng" algn="ctr">
                      <a:noFill/>
                    </a:lnL>
                    <a:lnR w="0" cap="flat" cmpd="sng" algn="ctr">
                      <a:noFill/>
                    </a:lnR>
                    <a:lnT w="0" cap="flat" cmpd="sng" algn="ctr">
                      <a:noFill/>
                    </a:lnT>
                    <a:lnB w="0" cap="flat" cmpd="sng" algn="ctr">
                      <a:noFill/>
                    </a:lnB>
                  </a:tcPr>
                </a:tc>
              </a:tr>
              <a:tr h="417304">
                <a:tc>
                  <a:txBody>
                    <a:bodyPr/>
                    <a:lstStyle/>
                    <a:p>
                      <a:pPr indent="0" marL="0">
                        <a:buNone/>
                      </a:pPr>
                      <a:r>
                        <a:rPr lang="en-US" sz="1250" b="1" dirty="0">
                          <a:solidFill>
                            <a:srgbClr val="404155"/>
                          </a:solidFill>
                          <a:latin typeface="Nobile" pitchFamily="34" charset="0"/>
                          <a:ea typeface="Nobile" pitchFamily="34" charset="-122"/>
                          <a:cs typeface="Nobile" pitchFamily="34" charset="-120"/>
                        </a:rPr>
                        <a:t>How recognition reinforces the action</a:t>
                      </a:r>
                      <a:endParaRPr lang="en-US" sz="1250" dirty="0">
                        <a:latin typeface="Nobile" charset="0"/>
                        <a:ea typeface="Nobile" charset="0"/>
                        <a:cs typeface="Nobile" charset="0"/>
                      </a:endParaRPr>
                    </a:p>
                  </a:txBody>
                  <a:tcPr marL="160666" marR="160666" marT="6350" marB="6350" anchor="ctr">
                    <a:lnL w="0" cap="flat" cmpd="sng" algn="ctr">
                      <a:noFill/>
                    </a:lnL>
                    <a:lnR w="0" cap="flat" cmpd="sng" algn="ctr">
                      <a:noFill/>
                    </a:lnR>
                    <a:lnT w="0" cap="flat" cmpd="sng" algn="ctr">
                      <a:noFill/>
                    </a:lnT>
                    <a:lnB w="0" cap="flat" cmpd="sng" algn="ctr">
                      <a:noFill/>
                    </a:lnB>
                  </a:tcPr>
                </a:tc>
                <a:tc>
                  <a:txBody>
                    <a:bodyPr/>
                    <a:lstStyle/>
                    <a:p>
                      <a:pPr indent="0" marL="0">
                        <a:buNone/>
                      </a:pPr>
                      <a:endParaRPr lang="en-US" sz="1250" dirty="0">
                        <a:latin typeface="Nobile" charset="0"/>
                        <a:ea typeface="Nobile" charset="0"/>
                        <a:cs typeface="Nobile" charset="0"/>
                      </a:endParaRPr>
                    </a:p>
                  </a:txBody>
                  <a:tcPr marL="160666" marR="160666" marT="6350" marB="6350" anchor="ctr">
                    <a:lnL w="0" cap="flat" cmpd="sng" algn="ctr">
                      <a:noFill/>
                    </a:lnL>
                    <a:lnR w="0" cap="flat" cmpd="sng" algn="ctr">
                      <a:noFill/>
                    </a:lnR>
                    <a:lnT w="0" cap="flat" cmpd="sng" algn="ctr">
                      <a:noFill/>
                    </a:lnT>
                    <a:lnB w="0" cap="flat" cmpd="sng" algn="ctr">
                      <a:noFill/>
                    </a:lnB>
                  </a:tcPr>
                </a:tc>
              </a:tr>
            </a:tbl>
          </a:graphicData>
        </a:graphic>
      </p:graphicFrame>
      <p:sp>
        <p:nvSpPr>
          <p:cNvPr id="7" name="Shape 4"/>
          <p:cNvSpPr/>
          <p:nvPr/>
        </p:nvSpPr>
        <p:spPr>
          <a:xfrm>
            <a:off x="661475" y="5600601"/>
            <a:ext cx="10868745" cy="577255"/>
          </a:xfrm>
          <a:prstGeom prst="roundRect">
            <a:avLst>
              <a:gd name="adj" fmla="val 11690"/>
            </a:avLst>
          </a:prstGeom>
          <a:solidFill>
            <a:srgbClr val="D2D9F9"/>
          </a:solidFill>
          <a:ln/>
        </p:spPr>
      </p:sp>
      <p:pic>
        <p:nvPicPr>
          <p:cNvPr id="8" name="Image 0" descr="preencoded.png">    </p:cNvPr>
          <p:cNvPicPr>
            <a:picLocks noChangeAspect="1"/>
          </p:cNvPicPr>
          <p:nvPr/>
        </p:nvPicPr>
        <p:blipFill>
          <a:blip r:embed="rId1"/>
          <a:stretch>
            <a:fillRect/>
          </a:stretch>
        </p:blipFill>
        <p:spPr>
          <a:xfrm>
            <a:off x="822106" y="5795367"/>
            <a:ext cx="200814" cy="160635"/>
          </a:xfrm>
          <a:prstGeom prst="rect">
            <a:avLst/>
          </a:prstGeom>
        </p:spPr>
      </p:pic>
      <p:sp>
        <p:nvSpPr>
          <p:cNvPr id="9" name="Text 5"/>
          <p:cNvSpPr/>
          <p:nvPr/>
        </p:nvSpPr>
        <p:spPr>
          <a:xfrm>
            <a:off x="1183551" y="5777210"/>
            <a:ext cx="10795623" cy="237728"/>
          </a:xfrm>
          <a:prstGeom prst="rect">
            <a:avLst/>
          </a:prstGeom>
          <a:noFill/>
          <a:ln/>
        </p:spPr>
        <p:txBody>
          <a:bodyPr wrap="none" lIns="0" tIns="0" rIns="0" bIns="0" rtlCol="0" anchor="t"/>
          <a:lstStyle/>
          <a:p>
            <a:pPr algn="l" indent="0" marL="0">
              <a:lnSpc>
                <a:spcPct val="123000"/>
              </a:lnSpc>
              <a:buNone/>
            </a:pPr>
            <a:r>
              <a:rPr lang="en-US" sz="1250" b="1" dirty="0">
                <a:solidFill>
                  <a:srgbClr val="000000"/>
                </a:solidFill>
                <a:latin typeface="Nobile Bold" pitchFamily="34" charset="0"/>
                <a:ea typeface="Nobile Bold" pitchFamily="34" charset="-122"/>
                <a:cs typeface="Nobile Bold" pitchFamily="34" charset="-120"/>
              </a:rPr>
              <a:t>Challenge:</a:t>
            </a:r>
            <a:pPr algn="l" indent="0" marL="0">
              <a:lnSpc>
                <a:spcPct val="123000"/>
              </a:lnSpc>
              <a:buNone/>
            </a:pPr>
            <a:r>
              <a:rPr lang="en-US" sz="1250" dirty="0">
                <a:solidFill>
                  <a:srgbClr val="000000"/>
                </a:solidFill>
                <a:latin typeface="Nobile" pitchFamily="34" charset="0"/>
                <a:ea typeface="Nobile" pitchFamily="34" charset="-122"/>
                <a:cs typeface="Nobile" pitchFamily="34" charset="-120"/>
              </a:rPr>
              <a:t> Launch one purposeful pulse this quarter!</a:t>
            </a:r>
            <a:endParaRPr lang="en-US" sz="12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661475" y="1824236"/>
            <a:ext cx="10868745" cy="590649"/>
          </a:xfrm>
          <a:prstGeom prst="rect">
            <a:avLst/>
          </a:prstGeom>
          <a:noFill/>
          <a:ln/>
        </p:spPr>
        <p:txBody>
          <a:bodyPr wrap="none" lIns="0" tIns="0" rIns="0" bIns="0" rtlCol="0" anchor="t"/>
          <a:lstStyle/>
          <a:p>
            <a:pPr algn="ctr" indent="0" marL="0">
              <a:lnSpc>
                <a:spcPct val="104000"/>
              </a:lnSpc>
              <a:buNone/>
            </a:pPr>
            <a:r>
              <a:rPr lang="en-US" sz="3700" dirty="0">
                <a:solidFill>
                  <a:srgbClr val="1B1B27"/>
                </a:solidFill>
                <a:latin typeface="Corben" pitchFamily="34" charset="0"/>
                <a:ea typeface="Corben" pitchFamily="34" charset="-122"/>
                <a:cs typeface="Corben" pitchFamily="34" charset="-120"/>
              </a:rPr>
              <a:t>Questions?</a:t>
            </a:r>
            <a:endParaRPr lang="en-US" sz="3700" dirty="0"/>
          </a:p>
        </p:txBody>
      </p:sp>
      <p:sp>
        <p:nvSpPr>
          <p:cNvPr id="3" name="Text 1"/>
          <p:cNvSpPr/>
          <p:nvPr/>
        </p:nvSpPr>
        <p:spPr>
          <a:xfrm>
            <a:off x="356682" y="2792909"/>
            <a:ext cx="11478330" cy="302419"/>
          </a:xfrm>
          <a:prstGeom prst="rect">
            <a:avLst/>
          </a:prstGeom>
          <a:noFill/>
          <a:ln/>
        </p:spPr>
        <p:txBody>
          <a:bodyPr wrap="none" lIns="0" tIns="0" rIns="0" bIns="0" rtlCol="0" anchor="t"/>
          <a:lstStyle/>
          <a:p>
            <a:pPr algn="ctr" indent="0" marL="0">
              <a:lnSpc>
                <a:spcPct val="133000"/>
              </a:lnSpc>
              <a:buNone/>
            </a:pPr>
            <a:r>
              <a:rPr lang="en-US" sz="1450" dirty="0">
                <a:solidFill>
                  <a:srgbClr val="404155"/>
                </a:solidFill>
                <a:latin typeface="Nobile" pitchFamily="34" charset="0"/>
                <a:ea typeface="Nobile" pitchFamily="34" charset="-122"/>
                <a:cs typeface="Nobile" pitchFamily="34" charset="-120"/>
              </a:rPr>
              <a:t>What survey decision are you working through right now? Let's talk through it together.</a:t>
            </a:r>
            <a:endParaRPr lang="en-US" sz="1450" dirty="0"/>
          </a:p>
        </p:txBody>
      </p:sp>
      <p:sp>
        <p:nvSpPr>
          <p:cNvPr id="4" name="Shape 2"/>
          <p:cNvSpPr/>
          <p:nvPr/>
        </p:nvSpPr>
        <p:spPr>
          <a:xfrm>
            <a:off x="661475" y="3307953"/>
            <a:ext cx="3496877" cy="1725712"/>
          </a:xfrm>
          <a:prstGeom prst="roundRect">
            <a:avLst>
              <a:gd name="adj" fmla="val 4600"/>
            </a:avLst>
          </a:prstGeom>
          <a:solidFill>
            <a:srgbClr val="D2D9F9"/>
          </a:solidFill>
          <a:ln w="6350">
            <a:solidFill>
              <a:srgbClr val="B8BFDF"/>
            </a:solidFill>
            <a:prstDash val="solid"/>
          </a:ln>
        </p:spPr>
      </p:sp>
      <p:sp>
        <p:nvSpPr>
          <p:cNvPr id="5" name="Text 3"/>
          <p:cNvSpPr/>
          <p:nvPr/>
        </p:nvSpPr>
        <p:spPr>
          <a:xfrm>
            <a:off x="856832" y="3503315"/>
            <a:ext cx="3106164" cy="314325"/>
          </a:xfrm>
          <a:prstGeom prst="rect">
            <a:avLst/>
          </a:prstGeom>
          <a:noFill/>
          <a:ln/>
        </p:spPr>
        <p:txBody>
          <a:bodyPr wrap="none" lIns="0" tIns="0" rIns="0" bIns="0" rtlCol="0" anchor="t"/>
          <a:lstStyle/>
          <a:p>
            <a:pPr algn="l" indent="0" marL="0">
              <a:lnSpc>
                <a:spcPct val="104000"/>
              </a:lnSpc>
              <a:buNone/>
            </a:pPr>
            <a:r>
              <a:rPr lang="en-US" sz="1850" dirty="0">
                <a:solidFill>
                  <a:srgbClr val="000000"/>
                </a:solidFill>
                <a:latin typeface="Corben" pitchFamily="34" charset="0"/>
                <a:ea typeface="Corben" pitchFamily="34" charset="-122"/>
                <a:cs typeface="Corben" pitchFamily="34" charset="-120"/>
              </a:rPr>
              <a:t>📥</a:t>
            </a:r>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 Download</a:t>
            </a:r>
            <a:endParaRPr lang="en-US" sz="1850" dirty="0"/>
          </a:p>
        </p:txBody>
      </p:sp>
      <p:sp>
        <p:nvSpPr>
          <p:cNvPr id="6" name="Text 4"/>
          <p:cNvSpPr/>
          <p:nvPr/>
        </p:nvSpPr>
        <p:spPr>
          <a:xfrm>
            <a:off x="856832" y="3931047"/>
            <a:ext cx="3106164"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Get the Survey Playbook guide to keep as a reference</a:t>
            </a:r>
            <a:endParaRPr lang="en-US" sz="1450" dirty="0"/>
          </a:p>
        </p:txBody>
      </p:sp>
      <p:sp>
        <p:nvSpPr>
          <p:cNvPr id="7" name="Shape 5"/>
          <p:cNvSpPr/>
          <p:nvPr/>
        </p:nvSpPr>
        <p:spPr>
          <a:xfrm>
            <a:off x="4347359" y="3307953"/>
            <a:ext cx="3496877" cy="1725712"/>
          </a:xfrm>
          <a:prstGeom prst="roundRect">
            <a:avLst>
              <a:gd name="adj" fmla="val 4600"/>
            </a:avLst>
          </a:prstGeom>
          <a:solidFill>
            <a:srgbClr val="D2D9F9"/>
          </a:solidFill>
          <a:ln w="6350">
            <a:solidFill>
              <a:srgbClr val="B8BFDF"/>
            </a:solidFill>
            <a:prstDash val="solid"/>
          </a:ln>
        </p:spPr>
      </p:sp>
      <p:sp>
        <p:nvSpPr>
          <p:cNvPr id="8" name="Text 6"/>
          <p:cNvSpPr/>
          <p:nvPr/>
        </p:nvSpPr>
        <p:spPr>
          <a:xfrm>
            <a:off x="4542716" y="3503315"/>
            <a:ext cx="3106164" cy="314325"/>
          </a:xfrm>
          <a:prstGeom prst="rect">
            <a:avLst/>
          </a:prstGeom>
          <a:noFill/>
          <a:ln/>
        </p:spPr>
        <p:txBody>
          <a:bodyPr wrap="none" lIns="0" tIns="0" rIns="0" bIns="0" rtlCol="0" anchor="t"/>
          <a:lstStyle/>
          <a:p>
            <a:pPr algn="l" indent="0" marL="0">
              <a:lnSpc>
                <a:spcPct val="104000"/>
              </a:lnSpc>
              <a:buNone/>
            </a:pPr>
            <a:r>
              <a:rPr lang="en-US" sz="1850" dirty="0">
                <a:solidFill>
                  <a:srgbClr val="000000"/>
                </a:solidFill>
                <a:latin typeface="Corben" pitchFamily="34" charset="0"/>
                <a:ea typeface="Corben" pitchFamily="34" charset="-122"/>
                <a:cs typeface="Corben" pitchFamily="34" charset="-120"/>
              </a:rPr>
              <a:t>📅</a:t>
            </a:r>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 Book Office Hours</a:t>
            </a:r>
            <a:endParaRPr lang="en-US" sz="1850" dirty="0"/>
          </a:p>
        </p:txBody>
      </p:sp>
      <p:sp>
        <p:nvSpPr>
          <p:cNvPr id="9" name="Text 7"/>
          <p:cNvSpPr/>
          <p:nvPr/>
        </p:nvSpPr>
        <p:spPr>
          <a:xfrm>
            <a:off x="4542716" y="3931047"/>
            <a:ext cx="3106164"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Schedule time with your CSM to plan your next survey</a:t>
            </a:r>
            <a:endParaRPr lang="en-US" sz="1450" dirty="0"/>
          </a:p>
        </p:txBody>
      </p:sp>
      <p:sp>
        <p:nvSpPr>
          <p:cNvPr id="10" name="Shape 8"/>
          <p:cNvSpPr/>
          <p:nvPr/>
        </p:nvSpPr>
        <p:spPr>
          <a:xfrm>
            <a:off x="8033244" y="3307953"/>
            <a:ext cx="3496877" cy="1725712"/>
          </a:xfrm>
          <a:prstGeom prst="roundRect">
            <a:avLst>
              <a:gd name="adj" fmla="val 4600"/>
            </a:avLst>
          </a:prstGeom>
          <a:solidFill>
            <a:srgbClr val="D2D9F9"/>
          </a:solidFill>
          <a:ln w="6350">
            <a:solidFill>
              <a:srgbClr val="B8BFDF"/>
            </a:solidFill>
            <a:prstDash val="solid"/>
          </a:ln>
        </p:spPr>
      </p:sp>
      <p:sp>
        <p:nvSpPr>
          <p:cNvPr id="11" name="Text 9"/>
          <p:cNvSpPr/>
          <p:nvPr/>
        </p:nvSpPr>
        <p:spPr>
          <a:xfrm>
            <a:off x="8228600" y="3503315"/>
            <a:ext cx="3106164" cy="314325"/>
          </a:xfrm>
          <a:prstGeom prst="rect">
            <a:avLst/>
          </a:prstGeom>
          <a:noFill/>
          <a:ln/>
        </p:spPr>
        <p:txBody>
          <a:bodyPr wrap="none" lIns="0" tIns="0" rIns="0" bIns="0" rtlCol="0" anchor="t"/>
          <a:lstStyle/>
          <a:p>
            <a:pPr algn="l" indent="0" marL="0">
              <a:lnSpc>
                <a:spcPct val="104000"/>
              </a:lnSpc>
              <a:buNone/>
            </a:pPr>
            <a:r>
              <a:rPr lang="en-US" sz="1850" dirty="0">
                <a:solidFill>
                  <a:srgbClr val="000000"/>
                </a:solidFill>
                <a:latin typeface="Corben" pitchFamily="34" charset="0"/>
                <a:ea typeface="Corben" pitchFamily="34" charset="-122"/>
                <a:cs typeface="Corben" pitchFamily="34" charset="-120"/>
              </a:rPr>
              <a:t>🚀</a:t>
            </a:r>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 Launch a Pulse</a:t>
            </a:r>
            <a:endParaRPr lang="en-US" sz="1850" dirty="0"/>
          </a:p>
        </p:txBody>
      </p:sp>
      <p:sp>
        <p:nvSpPr>
          <p:cNvPr id="12" name="Text 10"/>
          <p:cNvSpPr/>
          <p:nvPr/>
        </p:nvSpPr>
        <p:spPr>
          <a:xfrm>
            <a:off x="8228600" y="3931047"/>
            <a:ext cx="3106164" cy="907256"/>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Put today's framework into practice with one purposeful pulse this week</a:t>
            </a:r>
            <a:endParaRPr lang="en-US" sz="14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661475" y="1356717"/>
            <a:ext cx="1738765" cy="287139"/>
          </a:xfrm>
          <a:prstGeom prst="roundRect">
            <a:avLst>
              <a:gd name="adj" fmla="val 22118"/>
            </a:avLst>
          </a:prstGeom>
          <a:solidFill>
            <a:srgbClr val="D2D9F9"/>
          </a:solidFill>
          <a:ln/>
        </p:spPr>
      </p:sp>
      <p:sp>
        <p:nvSpPr>
          <p:cNvPr id="3" name="Text 1"/>
          <p:cNvSpPr/>
          <p:nvPr/>
        </p:nvSpPr>
        <p:spPr>
          <a:xfrm>
            <a:off x="774879" y="1413371"/>
            <a:ext cx="2121541" cy="173831"/>
          </a:xfrm>
          <a:prstGeom prst="rect">
            <a:avLst/>
          </a:prstGeom>
          <a:noFill/>
          <a:ln/>
        </p:spPr>
        <p:txBody>
          <a:bodyPr wrap="none" lIns="0" tIns="0" rIns="0" bIns="0" rtlCol="0" anchor="t"/>
          <a:lstStyle/>
          <a:p>
            <a:pPr algn="l" indent="0" marL="0">
              <a:lnSpc>
                <a:spcPct val="96000"/>
              </a:lnSpc>
              <a:buNone/>
            </a:pPr>
            <a:r>
              <a:rPr lang="en-US" sz="1150" dirty="0">
                <a:solidFill>
                  <a:srgbClr val="404155"/>
                </a:solidFill>
                <a:latin typeface="Nobile" pitchFamily="34" charset="0"/>
                <a:ea typeface="Nobile" pitchFamily="34" charset="-122"/>
                <a:cs typeface="Nobile" pitchFamily="34" charset="-120"/>
              </a:rPr>
              <a:t>AUDIENCE ACTIVITY</a:t>
            </a:r>
            <a:endParaRPr lang="en-US" sz="1150" dirty="0"/>
          </a:p>
        </p:txBody>
      </p:sp>
      <p:sp>
        <p:nvSpPr>
          <p:cNvPr id="4" name="Text 2"/>
          <p:cNvSpPr/>
          <p:nvPr/>
        </p:nvSpPr>
        <p:spPr>
          <a:xfrm>
            <a:off x="661475" y="1719461"/>
            <a:ext cx="10868745" cy="590649"/>
          </a:xfrm>
          <a:prstGeom prst="rect">
            <a:avLst/>
          </a:prstGeom>
          <a:noFill/>
          <a:ln/>
        </p:spPr>
        <p:txBody>
          <a:bodyPr wrap="none" lIns="0" tIns="0" rIns="0" bIns="0" rtlCol="0" anchor="t"/>
          <a:lstStyle/>
          <a:p>
            <a:pPr algn="l" indent="0" marL="0">
              <a:lnSpc>
                <a:spcPct val="104000"/>
              </a:lnSpc>
              <a:buNone/>
            </a:pPr>
            <a:r>
              <a:rPr lang="en-US" sz="3700" dirty="0">
                <a:solidFill>
                  <a:srgbClr val="1B1B27"/>
                </a:solidFill>
                <a:latin typeface="Corben" pitchFamily="34" charset="0"/>
                <a:ea typeface="Corben" pitchFamily="34" charset="-122"/>
                <a:cs typeface="Corben" pitchFamily="34" charset="-120"/>
              </a:rPr>
              <a:t>What Is Your Biggest Survey Challenge?</a:t>
            </a:r>
            <a:endParaRPr lang="en-US" sz="3700" dirty="0"/>
          </a:p>
        </p:txBody>
      </p:sp>
      <p:sp>
        <p:nvSpPr>
          <p:cNvPr id="5" name="Text 3"/>
          <p:cNvSpPr/>
          <p:nvPr/>
        </p:nvSpPr>
        <p:spPr>
          <a:xfrm>
            <a:off x="661475" y="2593578"/>
            <a:ext cx="11478330" cy="302419"/>
          </a:xfrm>
          <a:prstGeom prst="rect">
            <a:avLst/>
          </a:prstGeom>
          <a:noFill/>
          <a:ln/>
        </p:spPr>
        <p:txBody>
          <a:bodyPr wrap="none" lIns="0" tIns="0" rIns="0" bIns="0" rtlCol="0" anchor="t"/>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Take a moment to reflect — then share your answer with the group.</a:t>
            </a:r>
            <a:endParaRPr lang="en-US" sz="1450" dirty="0"/>
          </a:p>
        </p:txBody>
      </p:sp>
      <p:sp>
        <p:nvSpPr>
          <p:cNvPr id="6" name="Shape 4"/>
          <p:cNvSpPr/>
          <p:nvPr/>
        </p:nvSpPr>
        <p:spPr>
          <a:xfrm>
            <a:off x="661475" y="3108623"/>
            <a:ext cx="3496877" cy="1101824"/>
          </a:xfrm>
          <a:prstGeom prst="roundRect">
            <a:avLst>
              <a:gd name="adj" fmla="val 7205"/>
            </a:avLst>
          </a:prstGeom>
          <a:solidFill>
            <a:srgbClr val="D2D9F9"/>
          </a:solidFill>
          <a:ln w="6350">
            <a:solidFill>
              <a:srgbClr val="B8BFDF"/>
            </a:solidFill>
            <a:prstDash val="solid"/>
          </a:ln>
        </p:spPr>
      </p:sp>
      <p:sp>
        <p:nvSpPr>
          <p:cNvPr id="7" name="Text 5"/>
          <p:cNvSpPr/>
          <p:nvPr/>
        </p:nvSpPr>
        <p:spPr>
          <a:xfrm>
            <a:off x="856832" y="3303984"/>
            <a:ext cx="3106164"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A</a:t>
            </a:r>
            <a:endParaRPr lang="en-US" sz="1850" dirty="0"/>
          </a:p>
        </p:txBody>
      </p:sp>
      <p:sp>
        <p:nvSpPr>
          <p:cNvPr id="8" name="Text 6"/>
          <p:cNvSpPr/>
          <p:nvPr/>
        </p:nvSpPr>
        <p:spPr>
          <a:xfrm>
            <a:off x="856832" y="3712666"/>
            <a:ext cx="3106164" cy="302419"/>
          </a:xfrm>
          <a:prstGeom prst="rect">
            <a:avLst/>
          </a:prstGeom>
          <a:noFill/>
          <a:ln/>
        </p:spPr>
        <p:txBody>
          <a:bodyPr wrap="none" lIns="0" tIns="0" rIns="0" bIns="0" rtlCol="0" anchor="t"/>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Low participation</a:t>
            </a:r>
            <a:endParaRPr lang="en-US" sz="1450" dirty="0"/>
          </a:p>
        </p:txBody>
      </p:sp>
      <p:sp>
        <p:nvSpPr>
          <p:cNvPr id="9" name="Shape 7"/>
          <p:cNvSpPr/>
          <p:nvPr/>
        </p:nvSpPr>
        <p:spPr>
          <a:xfrm>
            <a:off x="4347359" y="3108623"/>
            <a:ext cx="3496877" cy="1101824"/>
          </a:xfrm>
          <a:prstGeom prst="roundRect">
            <a:avLst>
              <a:gd name="adj" fmla="val 7205"/>
            </a:avLst>
          </a:prstGeom>
          <a:solidFill>
            <a:srgbClr val="D2D9F9"/>
          </a:solidFill>
          <a:ln w="6350">
            <a:solidFill>
              <a:srgbClr val="B8BFDF"/>
            </a:solidFill>
            <a:prstDash val="solid"/>
          </a:ln>
        </p:spPr>
      </p:sp>
      <p:sp>
        <p:nvSpPr>
          <p:cNvPr id="10" name="Text 8"/>
          <p:cNvSpPr/>
          <p:nvPr/>
        </p:nvSpPr>
        <p:spPr>
          <a:xfrm>
            <a:off x="4542716" y="3303984"/>
            <a:ext cx="3106164"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B</a:t>
            </a:r>
            <a:endParaRPr lang="en-US" sz="1850" dirty="0"/>
          </a:p>
        </p:txBody>
      </p:sp>
      <p:sp>
        <p:nvSpPr>
          <p:cNvPr id="11" name="Text 9"/>
          <p:cNvSpPr/>
          <p:nvPr/>
        </p:nvSpPr>
        <p:spPr>
          <a:xfrm>
            <a:off x="4542716" y="3712666"/>
            <a:ext cx="3106164" cy="302419"/>
          </a:xfrm>
          <a:prstGeom prst="rect">
            <a:avLst/>
          </a:prstGeom>
          <a:noFill/>
          <a:ln/>
        </p:spPr>
        <p:txBody>
          <a:bodyPr wrap="none" lIns="0" tIns="0" rIns="0" bIns="0" rtlCol="0" anchor="t"/>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Too many surveys</a:t>
            </a:r>
            <a:endParaRPr lang="en-US" sz="1450" dirty="0"/>
          </a:p>
        </p:txBody>
      </p:sp>
      <p:sp>
        <p:nvSpPr>
          <p:cNvPr id="12" name="Shape 10"/>
          <p:cNvSpPr/>
          <p:nvPr/>
        </p:nvSpPr>
        <p:spPr>
          <a:xfrm>
            <a:off x="8033244" y="3108623"/>
            <a:ext cx="3496877" cy="1101824"/>
          </a:xfrm>
          <a:prstGeom prst="roundRect">
            <a:avLst>
              <a:gd name="adj" fmla="val 7205"/>
            </a:avLst>
          </a:prstGeom>
          <a:solidFill>
            <a:srgbClr val="D2D9F9"/>
          </a:solidFill>
          <a:ln w="6350">
            <a:solidFill>
              <a:srgbClr val="B8BFDF"/>
            </a:solidFill>
            <a:prstDash val="solid"/>
          </a:ln>
        </p:spPr>
      </p:sp>
      <p:sp>
        <p:nvSpPr>
          <p:cNvPr id="13" name="Text 11"/>
          <p:cNvSpPr/>
          <p:nvPr/>
        </p:nvSpPr>
        <p:spPr>
          <a:xfrm>
            <a:off x="8228600" y="3303984"/>
            <a:ext cx="3106164"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C</a:t>
            </a:r>
            <a:endParaRPr lang="en-US" sz="1850" dirty="0"/>
          </a:p>
        </p:txBody>
      </p:sp>
      <p:sp>
        <p:nvSpPr>
          <p:cNvPr id="14" name="Text 12"/>
          <p:cNvSpPr/>
          <p:nvPr/>
        </p:nvSpPr>
        <p:spPr>
          <a:xfrm>
            <a:off x="8228600" y="3712666"/>
            <a:ext cx="3106164" cy="302419"/>
          </a:xfrm>
          <a:prstGeom prst="rect">
            <a:avLst/>
          </a:prstGeom>
          <a:noFill/>
          <a:ln/>
        </p:spPr>
        <p:txBody>
          <a:bodyPr wrap="none" lIns="0" tIns="0" rIns="0" bIns="0" rtlCol="0" anchor="t"/>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Difficulty interpreting results</a:t>
            </a:r>
            <a:endParaRPr lang="en-US" sz="1450" dirty="0"/>
          </a:p>
        </p:txBody>
      </p:sp>
      <p:sp>
        <p:nvSpPr>
          <p:cNvPr id="15" name="Shape 13"/>
          <p:cNvSpPr/>
          <p:nvPr/>
        </p:nvSpPr>
        <p:spPr>
          <a:xfrm>
            <a:off x="661475" y="4399459"/>
            <a:ext cx="5339820" cy="1101824"/>
          </a:xfrm>
          <a:prstGeom prst="roundRect">
            <a:avLst>
              <a:gd name="adj" fmla="val 7205"/>
            </a:avLst>
          </a:prstGeom>
          <a:solidFill>
            <a:srgbClr val="D2D9F9"/>
          </a:solidFill>
          <a:ln w="6350">
            <a:solidFill>
              <a:srgbClr val="B8BFDF"/>
            </a:solidFill>
            <a:prstDash val="solid"/>
          </a:ln>
        </p:spPr>
      </p:sp>
      <p:sp>
        <p:nvSpPr>
          <p:cNvPr id="16" name="Text 14"/>
          <p:cNvSpPr/>
          <p:nvPr/>
        </p:nvSpPr>
        <p:spPr>
          <a:xfrm>
            <a:off x="856832" y="4594820"/>
            <a:ext cx="4949106"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D</a:t>
            </a:r>
            <a:endParaRPr lang="en-US" sz="1850" dirty="0"/>
          </a:p>
        </p:txBody>
      </p:sp>
      <p:sp>
        <p:nvSpPr>
          <p:cNvPr id="17" name="Text 15"/>
          <p:cNvSpPr/>
          <p:nvPr/>
        </p:nvSpPr>
        <p:spPr>
          <a:xfrm>
            <a:off x="856832" y="5003502"/>
            <a:ext cx="4949106" cy="302419"/>
          </a:xfrm>
          <a:prstGeom prst="rect">
            <a:avLst/>
          </a:prstGeom>
          <a:noFill/>
          <a:ln/>
        </p:spPr>
        <p:txBody>
          <a:bodyPr wrap="none" lIns="0" tIns="0" rIns="0" bIns="0" rtlCol="0" anchor="t"/>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Limited manager follow-through</a:t>
            </a:r>
            <a:endParaRPr lang="en-US" sz="1450" dirty="0"/>
          </a:p>
        </p:txBody>
      </p:sp>
      <p:sp>
        <p:nvSpPr>
          <p:cNvPr id="18" name="Shape 16"/>
          <p:cNvSpPr/>
          <p:nvPr/>
        </p:nvSpPr>
        <p:spPr>
          <a:xfrm>
            <a:off x="6190301" y="4399459"/>
            <a:ext cx="5339820" cy="1101824"/>
          </a:xfrm>
          <a:prstGeom prst="roundRect">
            <a:avLst>
              <a:gd name="adj" fmla="val 7205"/>
            </a:avLst>
          </a:prstGeom>
          <a:solidFill>
            <a:srgbClr val="D2D9F9"/>
          </a:solidFill>
          <a:ln w="6350">
            <a:solidFill>
              <a:srgbClr val="B8BFDF"/>
            </a:solidFill>
            <a:prstDash val="solid"/>
          </a:ln>
        </p:spPr>
      </p:sp>
      <p:sp>
        <p:nvSpPr>
          <p:cNvPr id="19" name="Text 17"/>
          <p:cNvSpPr/>
          <p:nvPr/>
        </p:nvSpPr>
        <p:spPr>
          <a:xfrm>
            <a:off x="6385658" y="4594820"/>
            <a:ext cx="4949106"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E</a:t>
            </a:r>
            <a:endParaRPr lang="en-US" sz="1850" dirty="0"/>
          </a:p>
        </p:txBody>
      </p:sp>
      <p:sp>
        <p:nvSpPr>
          <p:cNvPr id="20" name="Text 18"/>
          <p:cNvSpPr/>
          <p:nvPr/>
        </p:nvSpPr>
        <p:spPr>
          <a:xfrm>
            <a:off x="6385658" y="5003502"/>
            <a:ext cx="4949106" cy="302419"/>
          </a:xfrm>
          <a:prstGeom prst="rect">
            <a:avLst/>
          </a:prstGeom>
          <a:noFill/>
          <a:ln/>
        </p:spPr>
        <p:txBody>
          <a:bodyPr wrap="none" lIns="0" tIns="0" rIns="0" bIns="0" rtlCol="0" anchor="t"/>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Employees don't see action</a:t>
            </a:r>
            <a:endParaRPr lang="en-US" sz="14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475" y="1218902"/>
            <a:ext cx="10868745" cy="590649"/>
          </a:xfrm>
          <a:prstGeom prst="rect">
            <a:avLst/>
          </a:prstGeom>
          <a:noFill/>
          <a:ln/>
        </p:spPr>
        <p:txBody>
          <a:bodyPr wrap="none" lIns="0" tIns="0" rIns="0" bIns="0" rtlCol="0" anchor="t"/>
          <a:lstStyle/>
          <a:p>
            <a:pPr algn="l" indent="0" marL="0">
              <a:lnSpc>
                <a:spcPct val="104000"/>
              </a:lnSpc>
              <a:buNone/>
            </a:pPr>
            <a:r>
              <a:rPr lang="en-US" sz="3700" dirty="0">
                <a:solidFill>
                  <a:srgbClr val="1B1B27"/>
                </a:solidFill>
                <a:latin typeface="Corben" pitchFamily="34" charset="0"/>
                <a:ea typeface="Corben" pitchFamily="34" charset="-122"/>
                <a:cs typeface="Corben" pitchFamily="34" charset="-120"/>
              </a:rPr>
              <a:t>Surveying Is Not the Same as Listening</a:t>
            </a:r>
            <a:endParaRPr lang="en-US" sz="3700" dirty="0"/>
          </a:p>
        </p:txBody>
      </p:sp>
      <p:sp>
        <p:nvSpPr>
          <p:cNvPr id="3" name="Text 1"/>
          <p:cNvSpPr/>
          <p:nvPr/>
        </p:nvSpPr>
        <p:spPr>
          <a:xfrm>
            <a:off x="661475" y="2282031"/>
            <a:ext cx="10868745" cy="623788"/>
          </a:xfrm>
          <a:prstGeom prst="rect">
            <a:avLst/>
          </a:prstGeom>
          <a:noFill/>
          <a:ln/>
        </p:spPr>
        <p:txBody>
          <a:bodyPr wrap="none" lIns="0" tIns="0" rIns="0" bIns="0" rtlCol="0" anchor="t"/>
          <a:lstStyle/>
          <a:p>
            <a:pPr algn="ctr" indent="0" marL="0">
              <a:lnSpc>
                <a:spcPct val="83000"/>
              </a:lnSpc>
              <a:buNone/>
            </a:pPr>
            <a:r>
              <a:rPr lang="en-US" sz="4900" dirty="0">
                <a:solidFill>
                  <a:srgbClr val="404155"/>
                </a:solidFill>
                <a:latin typeface="Corben" pitchFamily="34" charset="0"/>
                <a:ea typeface="Corben" pitchFamily="34" charset="-122"/>
                <a:cs typeface="Corben" pitchFamily="34" charset="-120"/>
              </a:rPr>
              <a:t>20%</a:t>
            </a:r>
            <a:endParaRPr lang="en-US" sz="4900" dirty="0"/>
          </a:p>
        </p:txBody>
      </p:sp>
      <p:sp>
        <p:nvSpPr>
          <p:cNvPr id="4" name="Text 2"/>
          <p:cNvSpPr/>
          <p:nvPr/>
        </p:nvSpPr>
        <p:spPr>
          <a:xfrm>
            <a:off x="661475" y="3141960"/>
            <a:ext cx="10868745" cy="295275"/>
          </a:xfrm>
          <a:prstGeom prst="rect">
            <a:avLst/>
          </a:prstGeom>
          <a:noFill/>
          <a:ln/>
        </p:spPr>
        <p:txBody>
          <a:bodyPr wrap="none" lIns="0" tIns="0" rIns="0" bIns="0" rtlCol="0" anchor="t"/>
          <a:lstStyle/>
          <a:p>
            <a:pPr algn="ctr" indent="0" marL="0">
              <a:lnSpc>
                <a:spcPct val="104000"/>
              </a:lnSpc>
              <a:buNone/>
            </a:pPr>
            <a:r>
              <a:rPr lang="en-US" sz="1850" dirty="0">
                <a:solidFill>
                  <a:srgbClr val="404155"/>
                </a:solidFill>
                <a:latin typeface="Corben" pitchFamily="34" charset="0"/>
                <a:ea typeface="Corben" pitchFamily="34" charset="-122"/>
                <a:cs typeface="Corben" pitchFamily="34" charset="-120"/>
              </a:rPr>
              <a:t>Global Engagement</a:t>
            </a:r>
            <a:endParaRPr lang="en-US" sz="1850" dirty="0"/>
          </a:p>
        </p:txBody>
      </p:sp>
      <p:sp>
        <p:nvSpPr>
          <p:cNvPr id="5" name="Text 3"/>
          <p:cNvSpPr/>
          <p:nvPr/>
        </p:nvSpPr>
        <p:spPr>
          <a:xfrm>
            <a:off x="661475" y="3550642"/>
            <a:ext cx="10868745" cy="302419"/>
          </a:xfrm>
          <a:prstGeom prst="rect">
            <a:avLst/>
          </a:prstGeom>
          <a:noFill/>
          <a:ln/>
        </p:spPr>
        <p:txBody>
          <a:bodyPr wrap="none" lIns="0" tIns="0" rIns="0" bIns="0" rtlCol="0" anchor="t"/>
          <a:lstStyle/>
          <a:p>
            <a:pPr algn="ctr" indent="0" marL="0">
              <a:lnSpc>
                <a:spcPct val="133000"/>
              </a:lnSpc>
              <a:buNone/>
            </a:pPr>
            <a:r>
              <a:rPr lang="en-US" sz="1450" dirty="0">
                <a:solidFill>
                  <a:srgbClr val="404155"/>
                </a:solidFill>
                <a:latin typeface="Nobile" pitchFamily="34" charset="0"/>
                <a:ea typeface="Nobile" pitchFamily="34" charset="-122"/>
                <a:cs typeface="Nobile" pitchFamily="34" charset="-120"/>
              </a:rPr>
              <a:t>Of employees worldwide report feeling engaged at work</a:t>
            </a:r>
            <a:endParaRPr lang="en-US" sz="1450" dirty="0"/>
          </a:p>
        </p:txBody>
      </p:sp>
      <p:sp>
        <p:nvSpPr>
          <p:cNvPr id="6" name="Text 4"/>
          <p:cNvSpPr/>
          <p:nvPr/>
        </p:nvSpPr>
        <p:spPr>
          <a:xfrm>
            <a:off x="661475" y="4065687"/>
            <a:ext cx="10868745"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Collecting feedback is only </a:t>
            </a:r>
            <a:pPr algn="l" indent="0" marL="0">
              <a:lnSpc>
                <a:spcPct val="133000"/>
              </a:lnSpc>
              <a:buNone/>
            </a:pPr>
            <a:r>
              <a:rPr lang="en-US" sz="1450" b="1" dirty="0">
                <a:solidFill>
                  <a:srgbClr val="404155"/>
                </a:solidFill>
                <a:latin typeface="Nobile Bold" pitchFamily="34" charset="0"/>
                <a:ea typeface="Nobile Bold" pitchFamily="34" charset="-122"/>
                <a:cs typeface="Nobile Bold" pitchFamily="34" charset="-120"/>
              </a:rPr>
              <a:t>half the work</a:t>
            </a:r>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 True listening means employees can see how their input shaped a decision, action, or explanation.</a:t>
            </a:r>
            <a:endParaRPr lang="en-US" sz="1450" dirty="0"/>
          </a:p>
        </p:txBody>
      </p:sp>
      <p:sp>
        <p:nvSpPr>
          <p:cNvPr id="7" name="Shape 5"/>
          <p:cNvSpPr/>
          <p:nvPr/>
        </p:nvSpPr>
        <p:spPr>
          <a:xfrm>
            <a:off x="661475" y="4883150"/>
            <a:ext cx="10868745" cy="755948"/>
          </a:xfrm>
          <a:prstGeom prst="roundRect">
            <a:avLst>
              <a:gd name="adj" fmla="val 10502"/>
            </a:avLst>
          </a:prstGeom>
          <a:solidFill>
            <a:srgbClr val="D2D9F9"/>
          </a:solidFill>
          <a:ln/>
        </p:spPr>
      </p:sp>
      <p:pic>
        <p:nvPicPr>
          <p:cNvPr id="8" name="Image 0" descr="preencoded.png">    </p:cNvPr>
          <p:cNvPicPr>
            <a:picLocks noChangeAspect="1"/>
          </p:cNvPicPr>
          <p:nvPr/>
        </p:nvPicPr>
        <p:blipFill>
          <a:blip r:embed="rId1"/>
          <a:stretch>
            <a:fillRect/>
          </a:stretch>
        </p:blipFill>
        <p:spPr>
          <a:xfrm>
            <a:off x="850482" y="5150842"/>
            <a:ext cx="236234" cy="189012"/>
          </a:xfrm>
          <a:prstGeom prst="rect">
            <a:avLst/>
          </a:prstGeom>
        </p:spPr>
      </p:pic>
      <p:sp>
        <p:nvSpPr>
          <p:cNvPr id="9" name="Text 6"/>
          <p:cNvSpPr/>
          <p:nvPr/>
        </p:nvSpPr>
        <p:spPr>
          <a:xfrm>
            <a:off x="1275723" y="5119390"/>
            <a:ext cx="10675075" cy="302419"/>
          </a:xfrm>
          <a:prstGeom prst="rect">
            <a:avLst/>
          </a:prstGeom>
          <a:noFill/>
          <a:ln/>
        </p:spPr>
        <p:txBody>
          <a:bodyPr wrap="none" lIns="0" tIns="0" rIns="0" bIns="0" rtlCol="0" anchor="t"/>
          <a:lstStyle/>
          <a:p>
            <a:pPr algn="l" indent="0" marL="0">
              <a:lnSpc>
                <a:spcPct val="133000"/>
              </a:lnSpc>
              <a:buNone/>
            </a:pPr>
            <a:r>
              <a:rPr lang="en-US" sz="1450" dirty="0">
                <a:solidFill>
                  <a:srgbClr val="000000"/>
                </a:solidFill>
                <a:latin typeface="Nobile" pitchFamily="34" charset="0"/>
                <a:ea typeface="Nobile" pitchFamily="34" charset="-122"/>
                <a:cs typeface="Nobile" pitchFamily="34" charset="-120"/>
              </a:rPr>
              <a:t>The goal is not more data — it is </a:t>
            </a:r>
            <a:pPr algn="l" indent="0" marL="0">
              <a:lnSpc>
                <a:spcPct val="133000"/>
              </a:lnSpc>
              <a:buNone/>
            </a:pPr>
            <a:r>
              <a:rPr lang="en-US" sz="1450" b="1" dirty="0">
                <a:solidFill>
                  <a:srgbClr val="000000"/>
                </a:solidFill>
                <a:latin typeface="Nobile Bold" pitchFamily="34" charset="0"/>
                <a:ea typeface="Nobile Bold" pitchFamily="34" charset="-122"/>
                <a:cs typeface="Nobile Bold" pitchFamily="34" charset="-120"/>
              </a:rPr>
              <a:t>better decisions</a:t>
            </a:r>
            <a:pPr algn="l" indent="0" marL="0">
              <a:lnSpc>
                <a:spcPct val="133000"/>
              </a:lnSpc>
              <a:buNone/>
            </a:pPr>
            <a:r>
              <a:rPr lang="en-US" sz="1450" dirty="0">
                <a:solidFill>
                  <a:srgbClr val="000000"/>
                </a:solidFill>
                <a:latin typeface="Nobile" pitchFamily="34" charset="0"/>
                <a:ea typeface="Nobile" pitchFamily="34" charset="-122"/>
                <a:cs typeface="Nobile" pitchFamily="34" charset="-120"/>
              </a:rPr>
              <a:t> and evidence that employee voices mattered.</a:t>
            </a:r>
            <a:endParaRPr lang="en-US" sz="14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1475" y="580231"/>
            <a:ext cx="10868745" cy="581422"/>
          </a:xfrm>
          <a:prstGeom prst="rect">
            <a:avLst/>
          </a:prstGeom>
          <a:noFill/>
          <a:ln/>
        </p:spPr>
        <p:txBody>
          <a:bodyPr wrap="none" lIns="0" tIns="0" rIns="0" bIns="0" rtlCol="0" anchor="t"/>
          <a:lstStyle/>
          <a:p>
            <a:pPr algn="l" indent="0" marL="0">
              <a:lnSpc>
                <a:spcPct val="104000"/>
              </a:lnSpc>
              <a:buNone/>
            </a:pPr>
            <a:r>
              <a:rPr lang="en-US" sz="3650" dirty="0">
                <a:solidFill>
                  <a:srgbClr val="1B1B27"/>
                </a:solidFill>
                <a:latin typeface="Corben" pitchFamily="34" charset="0"/>
                <a:ea typeface="Corben" pitchFamily="34" charset="-122"/>
                <a:cs typeface="Corben" pitchFamily="34" charset="-120"/>
              </a:rPr>
              <a:t>Survey Fatigue — or Inaction Fatigue?</a:t>
            </a:r>
            <a:endParaRPr lang="en-US" sz="3650" dirty="0"/>
          </a:p>
        </p:txBody>
      </p:sp>
      <p:sp>
        <p:nvSpPr>
          <p:cNvPr id="3" name="Text 1"/>
          <p:cNvSpPr/>
          <p:nvPr/>
        </p:nvSpPr>
        <p:spPr>
          <a:xfrm>
            <a:off x="661475" y="1527969"/>
            <a:ext cx="10868745" cy="590550"/>
          </a:xfrm>
          <a:prstGeom prst="rect">
            <a:avLst/>
          </a:prstGeom>
          <a:noFill/>
          <a:ln/>
        </p:spPr>
        <p:txBody>
          <a:bodyPr wrap="square" lIns="0" tIns="0" rIns="0" bIns="0" rtlCol="0" anchor="t">
            <a:normAutofit/>
          </a:bodyPr>
          <a:lstStyle/>
          <a:p>
            <a:pPr algn="l" indent="0" marL="0">
              <a:lnSpc>
                <a:spcPct val="132000"/>
              </a:lnSpc>
              <a:buNone/>
            </a:pPr>
            <a:r>
              <a:rPr lang="en-US" sz="1450" dirty="0">
                <a:solidFill>
                  <a:srgbClr val="404155"/>
                </a:solidFill>
                <a:latin typeface="Nobile" pitchFamily="34" charset="0"/>
                <a:ea typeface="Nobile" pitchFamily="34" charset="-122"/>
                <a:cs typeface="Nobile" pitchFamily="34" charset="-120"/>
              </a:rPr>
              <a:t>Most employees don't tire of being asked. They tire of not being heard. Five common causes of disengagement from surveys:</a:t>
            </a:r>
            <a:endParaRPr lang="en-US" sz="14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2324497"/>
            <a:ext cx="3500747" cy="1413966"/>
          </a:xfrm>
          <a:prstGeom prst="rect">
            <a:avLst/>
          </a:prstGeom>
        </p:spPr>
      </p:pic>
      <p:sp>
        <p:nvSpPr>
          <p:cNvPr id="5" name="Text 2"/>
          <p:cNvSpPr/>
          <p:nvPr/>
        </p:nvSpPr>
        <p:spPr>
          <a:xfrm>
            <a:off x="974502" y="2535932"/>
            <a:ext cx="2976290" cy="290711"/>
          </a:xfrm>
          <a:prstGeom prst="rect">
            <a:avLst/>
          </a:prstGeom>
          <a:noFill/>
          <a:ln/>
        </p:spPr>
        <p:txBody>
          <a:bodyPr wrap="none" lIns="0" tIns="0" rIns="0" bIns="0" rtlCol="0" anchor="t"/>
          <a:lstStyle/>
          <a:p>
            <a:pPr algn="l" indent="0" marL="0">
              <a:lnSpc>
                <a:spcPct val="104000"/>
              </a:lnSpc>
              <a:buNone/>
            </a:pPr>
            <a:r>
              <a:rPr lang="en-US" sz="1800" dirty="0">
                <a:solidFill>
                  <a:srgbClr val="404155"/>
                </a:solidFill>
                <a:latin typeface="Corben" pitchFamily="34" charset="0"/>
                <a:ea typeface="Corben" pitchFamily="34" charset="-122"/>
                <a:cs typeface="Corben" pitchFamily="34" charset="-120"/>
              </a:rPr>
              <a:t>Unclear Purpose</a:t>
            </a:r>
            <a:endParaRPr lang="en-US" sz="1800" dirty="0"/>
          </a:p>
        </p:txBody>
      </p:sp>
      <p:sp>
        <p:nvSpPr>
          <p:cNvPr id="6" name="Text 3"/>
          <p:cNvSpPr/>
          <p:nvPr/>
        </p:nvSpPr>
        <p:spPr>
          <a:xfrm>
            <a:off x="974502" y="2936478"/>
            <a:ext cx="2976290" cy="590550"/>
          </a:xfrm>
          <a:prstGeom prst="rect">
            <a:avLst/>
          </a:prstGeom>
          <a:noFill/>
          <a:ln/>
        </p:spPr>
        <p:txBody>
          <a:bodyPr wrap="square" lIns="0" tIns="0" rIns="0" bIns="0" rtlCol="0" anchor="t">
            <a:normAutofit/>
          </a:bodyPr>
          <a:lstStyle/>
          <a:p>
            <a:pPr algn="l" indent="0" marL="0">
              <a:lnSpc>
                <a:spcPct val="132000"/>
              </a:lnSpc>
              <a:buNone/>
            </a:pPr>
            <a:r>
              <a:rPr lang="en-US" sz="1450" dirty="0">
                <a:solidFill>
                  <a:srgbClr val="404155"/>
                </a:solidFill>
                <a:latin typeface="Nobile" pitchFamily="34" charset="0"/>
                <a:ea typeface="Nobile" pitchFamily="34" charset="-122"/>
                <a:cs typeface="Nobile" pitchFamily="34" charset="-120"/>
              </a:rPr>
              <a:t>Employees don't know why they're being asked</a:t>
            </a:r>
            <a:endParaRPr lang="en-US" sz="14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45375" y="2324497"/>
            <a:ext cx="3500846" cy="1413966"/>
          </a:xfrm>
          <a:prstGeom prst="rect">
            <a:avLst/>
          </a:prstGeom>
        </p:spPr>
      </p:pic>
      <p:sp>
        <p:nvSpPr>
          <p:cNvPr id="8" name="Text 4"/>
          <p:cNvSpPr/>
          <p:nvPr/>
        </p:nvSpPr>
        <p:spPr>
          <a:xfrm>
            <a:off x="4658402" y="2535932"/>
            <a:ext cx="2976389" cy="290711"/>
          </a:xfrm>
          <a:prstGeom prst="rect">
            <a:avLst/>
          </a:prstGeom>
          <a:noFill/>
          <a:ln/>
        </p:spPr>
        <p:txBody>
          <a:bodyPr wrap="none" lIns="0" tIns="0" rIns="0" bIns="0" rtlCol="0" anchor="t"/>
          <a:lstStyle/>
          <a:p>
            <a:pPr algn="l" indent="0" marL="0">
              <a:lnSpc>
                <a:spcPct val="104000"/>
              </a:lnSpc>
              <a:buNone/>
            </a:pPr>
            <a:r>
              <a:rPr lang="en-US" sz="1800" dirty="0">
                <a:solidFill>
                  <a:srgbClr val="404155"/>
                </a:solidFill>
                <a:latin typeface="Corben" pitchFamily="34" charset="0"/>
                <a:ea typeface="Corben" pitchFamily="34" charset="-122"/>
                <a:cs typeface="Corben" pitchFamily="34" charset="-120"/>
              </a:rPr>
              <a:t>Too Many Questions</a:t>
            </a:r>
            <a:endParaRPr lang="en-US" sz="1800" dirty="0"/>
          </a:p>
        </p:txBody>
      </p:sp>
      <p:sp>
        <p:nvSpPr>
          <p:cNvPr id="9" name="Text 5"/>
          <p:cNvSpPr/>
          <p:nvPr/>
        </p:nvSpPr>
        <p:spPr>
          <a:xfrm>
            <a:off x="4658402" y="2936478"/>
            <a:ext cx="2976389" cy="590550"/>
          </a:xfrm>
          <a:prstGeom prst="rect">
            <a:avLst/>
          </a:prstGeom>
          <a:noFill/>
          <a:ln/>
        </p:spPr>
        <p:txBody>
          <a:bodyPr wrap="square" lIns="0" tIns="0" rIns="0" bIns="0" rtlCol="0" anchor="t">
            <a:normAutofit/>
          </a:bodyPr>
          <a:lstStyle/>
          <a:p>
            <a:pPr algn="l" indent="0" marL="0">
              <a:lnSpc>
                <a:spcPct val="132000"/>
              </a:lnSpc>
              <a:buNone/>
            </a:pPr>
            <a:r>
              <a:rPr lang="en-US" sz="1450" dirty="0">
                <a:solidFill>
                  <a:srgbClr val="404155"/>
                </a:solidFill>
                <a:latin typeface="Nobile" pitchFamily="34" charset="0"/>
                <a:ea typeface="Nobile" pitchFamily="34" charset="-122"/>
                <a:cs typeface="Nobile" pitchFamily="34" charset="-120"/>
              </a:rPr>
              <a:t>Long surveys drain goodwill and lower completion</a:t>
            </a:r>
            <a:endParaRPr lang="en-US" sz="14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29374" y="2324497"/>
            <a:ext cx="3500747" cy="1413966"/>
          </a:xfrm>
          <a:prstGeom prst="rect">
            <a:avLst/>
          </a:prstGeom>
        </p:spPr>
      </p:pic>
      <p:sp>
        <p:nvSpPr>
          <p:cNvPr id="11" name="Text 6"/>
          <p:cNvSpPr/>
          <p:nvPr/>
        </p:nvSpPr>
        <p:spPr>
          <a:xfrm>
            <a:off x="8342401" y="2535932"/>
            <a:ext cx="2976290" cy="290711"/>
          </a:xfrm>
          <a:prstGeom prst="rect">
            <a:avLst/>
          </a:prstGeom>
          <a:noFill/>
          <a:ln/>
        </p:spPr>
        <p:txBody>
          <a:bodyPr wrap="none" lIns="0" tIns="0" rIns="0" bIns="0" rtlCol="0" anchor="t"/>
          <a:lstStyle/>
          <a:p>
            <a:pPr algn="l" indent="0" marL="0">
              <a:lnSpc>
                <a:spcPct val="104000"/>
              </a:lnSpc>
              <a:buNone/>
            </a:pPr>
            <a:r>
              <a:rPr lang="en-US" sz="1800" dirty="0">
                <a:solidFill>
                  <a:srgbClr val="404155"/>
                </a:solidFill>
                <a:latin typeface="Corben" pitchFamily="34" charset="0"/>
                <a:ea typeface="Corben" pitchFamily="34" charset="-122"/>
                <a:cs typeface="Corben" pitchFamily="34" charset="-120"/>
              </a:rPr>
              <a:t>Wrong Audience</a:t>
            </a:r>
            <a:endParaRPr lang="en-US" sz="1800" dirty="0"/>
          </a:p>
        </p:txBody>
      </p:sp>
      <p:sp>
        <p:nvSpPr>
          <p:cNvPr id="12" name="Text 7"/>
          <p:cNvSpPr/>
          <p:nvPr/>
        </p:nvSpPr>
        <p:spPr>
          <a:xfrm>
            <a:off x="8342401" y="2936478"/>
            <a:ext cx="2976290" cy="590550"/>
          </a:xfrm>
          <a:prstGeom prst="rect">
            <a:avLst/>
          </a:prstGeom>
          <a:noFill/>
          <a:ln/>
        </p:spPr>
        <p:txBody>
          <a:bodyPr wrap="square" lIns="0" tIns="0" rIns="0" bIns="0" rtlCol="0" anchor="t">
            <a:normAutofit/>
          </a:bodyPr>
          <a:lstStyle/>
          <a:p>
            <a:pPr algn="l" indent="0" marL="0">
              <a:lnSpc>
                <a:spcPct val="132000"/>
              </a:lnSpc>
              <a:buNone/>
            </a:pPr>
            <a:r>
              <a:rPr lang="en-US" sz="1450" dirty="0">
                <a:solidFill>
                  <a:srgbClr val="404155"/>
                </a:solidFill>
                <a:latin typeface="Nobile" pitchFamily="34" charset="0"/>
                <a:ea typeface="Nobile" pitchFamily="34" charset="-122"/>
                <a:cs typeface="Nobile" pitchFamily="34" charset="-120"/>
              </a:rPr>
              <a:t>Irrelevant surveys signal poor targeting</a:t>
            </a:r>
            <a:endParaRPr lang="en-US" sz="145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1475" y="3921621"/>
            <a:ext cx="3500747" cy="1413966"/>
          </a:xfrm>
          <a:prstGeom prst="rect">
            <a:avLst/>
          </a:prstGeom>
        </p:spPr>
      </p:pic>
      <p:sp>
        <p:nvSpPr>
          <p:cNvPr id="14" name="Text 8"/>
          <p:cNvSpPr/>
          <p:nvPr/>
        </p:nvSpPr>
        <p:spPr>
          <a:xfrm>
            <a:off x="974502" y="4133056"/>
            <a:ext cx="2976290" cy="290711"/>
          </a:xfrm>
          <a:prstGeom prst="rect">
            <a:avLst/>
          </a:prstGeom>
          <a:noFill/>
          <a:ln/>
        </p:spPr>
        <p:txBody>
          <a:bodyPr wrap="none" lIns="0" tIns="0" rIns="0" bIns="0" rtlCol="0" anchor="t"/>
          <a:lstStyle/>
          <a:p>
            <a:pPr algn="l" indent="0" marL="0">
              <a:lnSpc>
                <a:spcPct val="104000"/>
              </a:lnSpc>
              <a:buNone/>
            </a:pPr>
            <a:r>
              <a:rPr lang="en-US" sz="1800" dirty="0">
                <a:solidFill>
                  <a:srgbClr val="404155"/>
                </a:solidFill>
                <a:latin typeface="Corben" pitchFamily="34" charset="0"/>
                <a:ea typeface="Corben" pitchFamily="34" charset="-122"/>
                <a:cs typeface="Corben" pitchFamily="34" charset="-120"/>
              </a:rPr>
              <a:t>Missing Follow-Through</a:t>
            </a:r>
            <a:endParaRPr lang="en-US" sz="1800" dirty="0"/>
          </a:p>
        </p:txBody>
      </p:sp>
      <p:sp>
        <p:nvSpPr>
          <p:cNvPr id="15" name="Text 9"/>
          <p:cNvSpPr/>
          <p:nvPr/>
        </p:nvSpPr>
        <p:spPr>
          <a:xfrm>
            <a:off x="974502" y="4533602"/>
            <a:ext cx="2976290" cy="590550"/>
          </a:xfrm>
          <a:prstGeom prst="rect">
            <a:avLst/>
          </a:prstGeom>
          <a:noFill/>
          <a:ln/>
        </p:spPr>
        <p:txBody>
          <a:bodyPr wrap="square" lIns="0" tIns="0" rIns="0" bIns="0" rtlCol="0" anchor="t">
            <a:normAutofit/>
          </a:bodyPr>
          <a:lstStyle/>
          <a:p>
            <a:pPr algn="l" indent="0" marL="0">
              <a:lnSpc>
                <a:spcPct val="132000"/>
              </a:lnSpc>
              <a:buNone/>
            </a:pPr>
            <a:r>
              <a:rPr lang="en-US" sz="1450" dirty="0">
                <a:solidFill>
                  <a:srgbClr val="404155"/>
                </a:solidFill>
                <a:latin typeface="Nobile" pitchFamily="34" charset="0"/>
                <a:ea typeface="Nobile" pitchFamily="34" charset="-122"/>
                <a:cs typeface="Nobile" pitchFamily="34" charset="-120"/>
              </a:rPr>
              <a:t>Feedback goes in — and nothing comes out</a:t>
            </a:r>
            <a:endParaRPr lang="en-US" sz="1450" dirty="0"/>
          </a:p>
        </p:txBody>
      </p:sp>
      <p:pic>
        <p:nvPicPr>
          <p:cNvPr id="1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45375" y="3921621"/>
            <a:ext cx="3500846" cy="1413966"/>
          </a:xfrm>
          <a:prstGeom prst="rect">
            <a:avLst/>
          </a:prstGeom>
        </p:spPr>
      </p:pic>
      <p:sp>
        <p:nvSpPr>
          <p:cNvPr id="17" name="Text 10"/>
          <p:cNvSpPr/>
          <p:nvPr/>
        </p:nvSpPr>
        <p:spPr>
          <a:xfrm>
            <a:off x="4658402" y="4133056"/>
            <a:ext cx="2976389" cy="290711"/>
          </a:xfrm>
          <a:prstGeom prst="rect">
            <a:avLst/>
          </a:prstGeom>
          <a:noFill/>
          <a:ln/>
        </p:spPr>
        <p:txBody>
          <a:bodyPr wrap="none" lIns="0" tIns="0" rIns="0" bIns="0" rtlCol="0" anchor="t"/>
          <a:lstStyle/>
          <a:p>
            <a:pPr algn="l" indent="0" marL="0">
              <a:lnSpc>
                <a:spcPct val="104000"/>
              </a:lnSpc>
              <a:buNone/>
            </a:pPr>
            <a:r>
              <a:rPr lang="en-US" sz="1800" dirty="0">
                <a:solidFill>
                  <a:srgbClr val="404155"/>
                </a:solidFill>
                <a:latin typeface="Corben" pitchFamily="34" charset="0"/>
                <a:ea typeface="Corben" pitchFamily="34" charset="-122"/>
                <a:cs typeface="Corben" pitchFamily="34" charset="-120"/>
              </a:rPr>
              <a:t>Too Many Promises</a:t>
            </a:r>
            <a:endParaRPr lang="en-US" sz="1800" dirty="0"/>
          </a:p>
        </p:txBody>
      </p:sp>
      <p:sp>
        <p:nvSpPr>
          <p:cNvPr id="18" name="Text 11"/>
          <p:cNvSpPr/>
          <p:nvPr/>
        </p:nvSpPr>
        <p:spPr>
          <a:xfrm>
            <a:off x="4658402" y="4533602"/>
            <a:ext cx="2976389" cy="590550"/>
          </a:xfrm>
          <a:prstGeom prst="rect">
            <a:avLst/>
          </a:prstGeom>
          <a:noFill/>
          <a:ln/>
        </p:spPr>
        <p:txBody>
          <a:bodyPr wrap="square" lIns="0" tIns="0" rIns="0" bIns="0" rtlCol="0" anchor="t">
            <a:normAutofit/>
          </a:bodyPr>
          <a:lstStyle/>
          <a:p>
            <a:pPr algn="l" indent="0" marL="0">
              <a:lnSpc>
                <a:spcPct val="132000"/>
              </a:lnSpc>
              <a:buNone/>
            </a:pPr>
            <a:r>
              <a:rPr lang="en-US" sz="1450" dirty="0">
                <a:solidFill>
                  <a:srgbClr val="404155"/>
                </a:solidFill>
                <a:latin typeface="Nobile" pitchFamily="34" charset="0"/>
                <a:ea typeface="Nobile" pitchFamily="34" charset="-122"/>
                <a:cs typeface="Nobile" pitchFamily="34" charset="-120"/>
              </a:rPr>
              <a:t>Overpromising and underdelivering erodes trust</a:t>
            </a:r>
            <a:endParaRPr lang="en-US" sz="1450" dirty="0"/>
          </a:p>
        </p:txBody>
      </p:sp>
      <p:sp>
        <p:nvSpPr>
          <p:cNvPr id="19" name="Shape 12"/>
          <p:cNvSpPr/>
          <p:nvPr/>
        </p:nvSpPr>
        <p:spPr>
          <a:xfrm>
            <a:off x="661475" y="5541566"/>
            <a:ext cx="10868745" cy="736104"/>
          </a:xfrm>
          <a:prstGeom prst="roundRect">
            <a:avLst>
              <a:gd name="adj" fmla="val 10616"/>
            </a:avLst>
          </a:prstGeom>
          <a:solidFill>
            <a:srgbClr val="D2D9F9"/>
          </a:solidFill>
          <a:ln/>
        </p:spPr>
      </p:sp>
      <p:pic>
        <p:nvPicPr>
          <p:cNvPr id="20" name="Image 5" descr="preencoded.png">    </p:cNvPr>
          <p:cNvPicPr>
            <a:picLocks noChangeAspect="1"/>
          </p:cNvPicPr>
          <p:nvPr/>
        </p:nvPicPr>
        <p:blipFill>
          <a:blip r:embed="rId11"/>
          <a:stretch>
            <a:fillRect/>
          </a:stretch>
        </p:blipFill>
        <p:spPr>
          <a:xfrm>
            <a:off x="847505" y="5805190"/>
            <a:ext cx="232563" cy="186035"/>
          </a:xfrm>
          <a:prstGeom prst="rect">
            <a:avLst/>
          </a:prstGeom>
        </p:spPr>
      </p:pic>
      <p:sp>
        <p:nvSpPr>
          <p:cNvPr id="21" name="Text 13"/>
          <p:cNvSpPr/>
          <p:nvPr/>
        </p:nvSpPr>
        <p:spPr>
          <a:xfrm>
            <a:off x="1266099" y="5771158"/>
            <a:ext cx="10687676" cy="295275"/>
          </a:xfrm>
          <a:prstGeom prst="rect">
            <a:avLst/>
          </a:prstGeom>
          <a:noFill/>
          <a:ln/>
        </p:spPr>
        <p:txBody>
          <a:bodyPr wrap="none" lIns="0" tIns="0" rIns="0" bIns="0" rtlCol="0" anchor="t"/>
          <a:lstStyle/>
          <a:p>
            <a:pPr algn="l" indent="0" marL="0">
              <a:lnSpc>
                <a:spcPct val="132000"/>
              </a:lnSpc>
              <a:buNone/>
            </a:pPr>
            <a:r>
              <a:rPr lang="en-US" sz="1450" dirty="0">
                <a:solidFill>
                  <a:srgbClr val="000000"/>
                </a:solidFill>
                <a:latin typeface="Nobile" pitchFamily="34" charset="0"/>
                <a:ea typeface="Nobile" pitchFamily="34" charset="-122"/>
                <a:cs typeface="Nobile" pitchFamily="34" charset="-120"/>
              </a:rPr>
              <a:t>Before launch, every survey needs a </a:t>
            </a:r>
            <a:pPr algn="l" indent="0" marL="0">
              <a:lnSpc>
                <a:spcPct val="132000"/>
              </a:lnSpc>
              <a:buNone/>
            </a:pPr>
            <a:r>
              <a:rPr lang="en-US" sz="1450" b="1" dirty="0">
                <a:solidFill>
                  <a:srgbClr val="000000"/>
                </a:solidFill>
                <a:latin typeface="Nobile Bold" pitchFamily="34" charset="0"/>
                <a:ea typeface="Nobile Bold" pitchFamily="34" charset="-122"/>
                <a:cs typeface="Nobile Bold" pitchFamily="34" charset="-120"/>
              </a:rPr>
              <a:t>decision, an owner, and a response plan</a:t>
            </a:r>
            <a:pPr algn="l" indent="0" marL="0">
              <a:lnSpc>
                <a:spcPct val="132000"/>
              </a:lnSpc>
              <a:buNone/>
            </a:pPr>
            <a:r>
              <a:rPr lang="en-US" sz="1450" dirty="0">
                <a:solidFill>
                  <a:srgbClr val="000000"/>
                </a:solidFill>
                <a:latin typeface="Nobile" pitchFamily="34" charset="0"/>
                <a:ea typeface="Nobile" pitchFamily="34" charset="-122"/>
                <a:cs typeface="Nobile" pitchFamily="34" charset="-120"/>
              </a:rPr>
              <a:t>.</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475" y="1462088"/>
            <a:ext cx="10868745" cy="590649"/>
          </a:xfrm>
          <a:prstGeom prst="rect">
            <a:avLst/>
          </a:prstGeom>
          <a:noFill/>
          <a:ln/>
        </p:spPr>
        <p:txBody>
          <a:bodyPr wrap="none" lIns="0" tIns="0" rIns="0" bIns="0" rtlCol="0" anchor="t"/>
          <a:lstStyle/>
          <a:p>
            <a:pPr algn="l" indent="0" marL="0">
              <a:lnSpc>
                <a:spcPct val="104000"/>
              </a:lnSpc>
              <a:buNone/>
            </a:pPr>
            <a:r>
              <a:rPr lang="en-US" sz="3700" dirty="0">
                <a:solidFill>
                  <a:srgbClr val="1B1B27"/>
                </a:solidFill>
                <a:latin typeface="Corben" pitchFamily="34" charset="0"/>
                <a:ea typeface="Corben" pitchFamily="34" charset="-122"/>
                <a:cs typeface="Corben" pitchFamily="34" charset="-120"/>
              </a:rPr>
              <a:t>The 3-Tier Listening Framework</a:t>
            </a:r>
            <a:endParaRPr lang="en-US" sz="3700" dirty="0"/>
          </a:p>
        </p:txBody>
      </p:sp>
      <p:pic>
        <p:nvPicPr>
          <p:cNvPr id="3" name="Image 0" descr="preencoded.png">    </p:cNvPr>
          <p:cNvPicPr>
            <a:picLocks noChangeAspect="1"/>
          </p:cNvPicPr>
          <p:nvPr/>
        </p:nvPicPr>
        <p:blipFill>
          <a:blip r:embed="rId1"/>
          <a:stretch>
            <a:fillRect/>
          </a:stretch>
        </p:blipFill>
        <p:spPr>
          <a:xfrm>
            <a:off x="661475" y="2430760"/>
            <a:ext cx="3622882" cy="756047"/>
          </a:xfrm>
          <a:prstGeom prst="rect">
            <a:avLst/>
          </a:prstGeom>
        </p:spPr>
      </p:pic>
      <p:sp>
        <p:nvSpPr>
          <p:cNvPr id="4" name="Text 1"/>
          <p:cNvSpPr/>
          <p:nvPr/>
        </p:nvSpPr>
        <p:spPr>
          <a:xfrm>
            <a:off x="850482" y="3375819"/>
            <a:ext cx="3244868"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eNPS</a:t>
            </a:r>
            <a:endParaRPr lang="en-US" sz="1850" dirty="0"/>
          </a:p>
        </p:txBody>
      </p:sp>
      <p:sp>
        <p:nvSpPr>
          <p:cNvPr id="5" name="Text 2"/>
          <p:cNvSpPr/>
          <p:nvPr/>
        </p:nvSpPr>
        <p:spPr>
          <a:xfrm>
            <a:off x="850482" y="3784501"/>
            <a:ext cx="3244868"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Benchmark employee advocacy quarterly or twice yearly</a:t>
            </a:r>
            <a:endParaRPr lang="en-US" sz="1450" dirty="0"/>
          </a:p>
        </p:txBody>
      </p:sp>
      <p:pic>
        <p:nvPicPr>
          <p:cNvPr id="6" name="Image 1" descr="preencoded.png">    </p:cNvPr>
          <p:cNvPicPr>
            <a:picLocks noChangeAspect="1"/>
          </p:cNvPicPr>
          <p:nvPr/>
        </p:nvPicPr>
        <p:blipFill>
          <a:blip r:embed="rId2"/>
          <a:stretch>
            <a:fillRect/>
          </a:stretch>
        </p:blipFill>
        <p:spPr>
          <a:xfrm>
            <a:off x="4284357" y="2430760"/>
            <a:ext cx="3622882" cy="756047"/>
          </a:xfrm>
          <a:prstGeom prst="rect">
            <a:avLst/>
          </a:prstGeom>
        </p:spPr>
      </p:pic>
      <p:sp>
        <p:nvSpPr>
          <p:cNvPr id="7" name="Text 3"/>
          <p:cNvSpPr/>
          <p:nvPr/>
        </p:nvSpPr>
        <p:spPr>
          <a:xfrm>
            <a:off x="4473364" y="3375819"/>
            <a:ext cx="3244868"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Engagement Survey</a:t>
            </a:r>
            <a:endParaRPr lang="en-US" sz="1850" dirty="0"/>
          </a:p>
        </p:txBody>
      </p:sp>
      <p:sp>
        <p:nvSpPr>
          <p:cNvPr id="8" name="Text 4"/>
          <p:cNvSpPr/>
          <p:nvPr/>
        </p:nvSpPr>
        <p:spPr>
          <a:xfrm>
            <a:off x="4473364" y="3784501"/>
            <a:ext cx="3244868"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Diagnose performance, clarity, and belonging twice yearly</a:t>
            </a:r>
            <a:endParaRPr lang="en-US" sz="1450" dirty="0"/>
          </a:p>
        </p:txBody>
      </p:sp>
      <p:pic>
        <p:nvPicPr>
          <p:cNvPr id="9" name="Image 2" descr="preencoded.png">    </p:cNvPr>
          <p:cNvPicPr>
            <a:picLocks noChangeAspect="1"/>
          </p:cNvPicPr>
          <p:nvPr/>
        </p:nvPicPr>
        <p:blipFill>
          <a:blip r:embed="rId3"/>
          <a:stretch>
            <a:fillRect/>
          </a:stretch>
        </p:blipFill>
        <p:spPr>
          <a:xfrm>
            <a:off x="7907239" y="2430760"/>
            <a:ext cx="3622882" cy="756047"/>
          </a:xfrm>
          <a:prstGeom prst="rect">
            <a:avLst/>
          </a:prstGeom>
        </p:spPr>
      </p:pic>
      <p:sp>
        <p:nvSpPr>
          <p:cNvPr id="10" name="Text 5"/>
          <p:cNvSpPr/>
          <p:nvPr/>
        </p:nvSpPr>
        <p:spPr>
          <a:xfrm>
            <a:off x="8096246" y="3375819"/>
            <a:ext cx="3244868"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Custom Pulse</a:t>
            </a:r>
            <a:endParaRPr lang="en-US" sz="1850" dirty="0"/>
          </a:p>
        </p:txBody>
      </p:sp>
      <p:sp>
        <p:nvSpPr>
          <p:cNvPr id="11" name="Text 6"/>
          <p:cNvSpPr/>
          <p:nvPr/>
        </p:nvSpPr>
        <p:spPr>
          <a:xfrm>
            <a:off x="8096246" y="3784501"/>
            <a:ext cx="3244868"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Answer a focused question tied to a current decision</a:t>
            </a:r>
            <a:endParaRPr lang="en-US" sz="1450" dirty="0"/>
          </a:p>
        </p:txBody>
      </p:sp>
      <p:sp>
        <p:nvSpPr>
          <p:cNvPr id="12" name="Text 7"/>
          <p:cNvSpPr/>
          <p:nvPr/>
        </p:nvSpPr>
        <p:spPr>
          <a:xfrm>
            <a:off x="661475" y="4790976"/>
            <a:ext cx="10868745" cy="604838"/>
          </a:xfrm>
          <a:prstGeom prst="rect">
            <a:avLst/>
          </a:prstGeom>
          <a:noFill/>
          <a:ln/>
        </p:spPr>
        <p:txBody>
          <a:bodyPr wrap="square" lIns="0" tIns="0" rIns="0" bIns="0" rtlCol="0" anchor="t">
            <a:normAutofit/>
          </a:bodyPr>
          <a:lstStyle/>
          <a:p>
            <a:pPr algn="ctr" indent="0" marL="0">
              <a:lnSpc>
                <a:spcPct val="133000"/>
              </a:lnSpc>
              <a:buNone/>
            </a:pPr>
            <a:r>
              <a:rPr lang="en-US" sz="1450" b="1" dirty="0">
                <a:solidFill>
                  <a:srgbClr val="404155"/>
                </a:solidFill>
                <a:latin typeface="Nobile Bold" pitchFamily="34" charset="0"/>
                <a:ea typeface="Nobile Bold" pitchFamily="34" charset="-122"/>
                <a:cs typeface="Nobile Bold" pitchFamily="34" charset="-120"/>
              </a:rPr>
              <a:t>Benchmark → Diagnose → Act.</a:t>
            </a:r>
            <a:pPr algn="ctr" indent="0" marL="0">
              <a:lnSpc>
                <a:spcPct val="133000"/>
              </a:lnSpc>
              <a:buNone/>
            </a:pPr>
            <a:r>
              <a:rPr lang="en-US" sz="1450" dirty="0">
                <a:solidFill>
                  <a:srgbClr val="404155"/>
                </a:solidFill>
                <a:latin typeface="Nobile" pitchFamily="34" charset="0"/>
                <a:ea typeface="Nobile" pitchFamily="34" charset="-122"/>
                <a:cs typeface="Nobile" pitchFamily="34" charset="-120"/>
              </a:rPr>
              <a:t> Each tier serves a distinct purpose — use the lightest tool that can produce a credible answer.</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475" y="1119882"/>
            <a:ext cx="10868745" cy="590649"/>
          </a:xfrm>
          <a:prstGeom prst="rect">
            <a:avLst/>
          </a:prstGeom>
          <a:noFill/>
          <a:ln/>
        </p:spPr>
        <p:txBody>
          <a:bodyPr wrap="none" lIns="0" tIns="0" rIns="0" bIns="0" rtlCol="0" anchor="t"/>
          <a:lstStyle/>
          <a:p>
            <a:pPr algn="l" indent="0" marL="0">
              <a:lnSpc>
                <a:spcPct val="104000"/>
              </a:lnSpc>
              <a:buNone/>
            </a:pPr>
            <a:r>
              <a:rPr lang="en-US" sz="3700" dirty="0">
                <a:solidFill>
                  <a:srgbClr val="1B1B27"/>
                </a:solidFill>
                <a:latin typeface="Corben" pitchFamily="34" charset="0"/>
                <a:ea typeface="Corben" pitchFamily="34" charset="-122"/>
                <a:cs typeface="Corben" pitchFamily="34" charset="-120"/>
              </a:rPr>
              <a:t>eNPS — Your Quarterly Benchmark</a:t>
            </a:r>
            <a:endParaRPr lang="en-US" sz="3700" dirty="0"/>
          </a:p>
        </p:txBody>
      </p:sp>
      <p:sp>
        <p:nvSpPr>
          <p:cNvPr id="3" name="Text 1"/>
          <p:cNvSpPr/>
          <p:nvPr/>
        </p:nvSpPr>
        <p:spPr>
          <a:xfrm>
            <a:off x="944936" y="2376686"/>
            <a:ext cx="4920333"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"How likely are you to recommend </a:t>
            </a:r>
            <a:pPr algn="l" indent="0" marL="0">
              <a:lnSpc>
                <a:spcPct val="133000"/>
              </a:lnSpc>
              <a:buNone/>
            </a:pPr>
            <a:r>
              <a:rPr lang="en-US" sz="1450" b="1" dirty="0">
                <a:solidFill>
                  <a:srgbClr val="404155"/>
                </a:solidFill>
                <a:latin typeface="Nobile Bold" pitchFamily="34" charset="0"/>
                <a:ea typeface="Nobile Bold" pitchFamily="34" charset="-122"/>
                <a:cs typeface="Nobile Bold" pitchFamily="34" charset="-120"/>
              </a:rPr>
              <a:t>[Company]</a:t>
            </a:r>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 as a place to work?" </a:t>
            </a:r>
            <a:pPr algn="l" indent="0" marL="0">
              <a:lnSpc>
                <a:spcPct val="133000"/>
              </a:lnSpc>
              <a:buNone/>
            </a:pPr>
            <a:r>
              <a:rPr lang="en-US" sz="1450" i="1" dirty="0">
                <a:solidFill>
                  <a:srgbClr val="404155"/>
                </a:solidFill>
                <a:latin typeface="Nobile" pitchFamily="34" charset="0"/>
                <a:ea typeface="Nobile" pitchFamily="34" charset="-122"/>
                <a:cs typeface="Nobile" pitchFamily="34" charset="-120"/>
              </a:rPr>
              <a:t>Rate 0–10.</a:t>
            </a:r>
            <a:endParaRPr lang="en-US" sz="1450" dirty="0"/>
          </a:p>
        </p:txBody>
      </p:sp>
      <p:sp>
        <p:nvSpPr>
          <p:cNvPr id="4" name="Shape 2"/>
          <p:cNvSpPr/>
          <p:nvPr/>
        </p:nvSpPr>
        <p:spPr>
          <a:xfrm>
            <a:off x="661475" y="2206625"/>
            <a:ext cx="25399" cy="944959"/>
          </a:xfrm>
          <a:prstGeom prst="roundRect">
            <a:avLst>
              <a:gd name="adj" fmla="val 50001"/>
            </a:avLst>
          </a:prstGeom>
          <a:solidFill>
            <a:srgbClr val="4967E9"/>
          </a:solidFill>
          <a:ln/>
        </p:spPr>
      </p:sp>
      <p:sp>
        <p:nvSpPr>
          <p:cNvPr id="5" name="Text 3"/>
          <p:cNvSpPr/>
          <p:nvPr/>
        </p:nvSpPr>
        <p:spPr>
          <a:xfrm>
            <a:off x="661475" y="3364210"/>
            <a:ext cx="5203794" cy="907256"/>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Cadence: </a:t>
            </a:r>
            <a:pPr algn="l" indent="0" marL="0">
              <a:lnSpc>
                <a:spcPct val="133000"/>
              </a:lnSpc>
              <a:buNone/>
            </a:pPr>
            <a:r>
              <a:rPr lang="en-US" sz="1450" b="1" dirty="0">
                <a:solidFill>
                  <a:srgbClr val="404155"/>
                </a:solidFill>
                <a:latin typeface="Nobile Bold" pitchFamily="34" charset="0"/>
                <a:ea typeface="Nobile Bold" pitchFamily="34" charset="-122"/>
                <a:cs typeface="Nobile Bold" pitchFamily="34" charset="-120"/>
              </a:rPr>
              <a:t>quarterly or twice yearly</a:t>
            </a:r>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 Fast to complete, easy to trend over time, and a reliable leading indicator of advocacy.</a:t>
            </a:r>
            <a:endParaRPr lang="en-US" sz="1450" dirty="0"/>
          </a:p>
        </p:txBody>
      </p:sp>
      <p:sp>
        <p:nvSpPr>
          <p:cNvPr id="6" name="Shape 4"/>
          <p:cNvSpPr/>
          <p:nvPr/>
        </p:nvSpPr>
        <p:spPr>
          <a:xfrm>
            <a:off x="6332776" y="2206625"/>
            <a:ext cx="2507394" cy="1479848"/>
          </a:xfrm>
          <a:prstGeom prst="roundRect">
            <a:avLst>
              <a:gd name="adj" fmla="val 5365"/>
            </a:avLst>
          </a:prstGeom>
          <a:solidFill>
            <a:srgbClr val="D2D9F9"/>
          </a:solidFill>
          <a:ln w="6350">
            <a:solidFill>
              <a:srgbClr val="B8BFDF"/>
            </a:solidFill>
            <a:prstDash val="solid"/>
          </a:ln>
        </p:spPr>
      </p:sp>
      <p:sp>
        <p:nvSpPr>
          <p:cNvPr id="7" name="Text 5"/>
          <p:cNvSpPr/>
          <p:nvPr/>
        </p:nvSpPr>
        <p:spPr>
          <a:xfrm>
            <a:off x="6528133" y="2401987"/>
            <a:ext cx="2116680"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Promoters 9–10</a:t>
            </a:r>
            <a:endParaRPr lang="en-US" sz="1850" dirty="0"/>
          </a:p>
        </p:txBody>
      </p:sp>
      <p:sp>
        <p:nvSpPr>
          <p:cNvPr id="8" name="Text 6"/>
          <p:cNvSpPr/>
          <p:nvPr/>
        </p:nvSpPr>
        <p:spPr>
          <a:xfrm>
            <a:off x="6528133" y="2886273"/>
            <a:ext cx="2116680" cy="302419"/>
          </a:xfrm>
          <a:prstGeom prst="rect">
            <a:avLst/>
          </a:prstGeom>
          <a:noFill/>
          <a:ln/>
        </p:spPr>
        <p:txBody>
          <a:bodyPr wrap="none" lIns="0" tIns="0" rIns="0" bIns="0" rtlCol="0" anchor="t"/>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Enthusiastic advocates</a:t>
            </a:r>
            <a:endParaRPr lang="en-US" sz="1450" dirty="0"/>
          </a:p>
        </p:txBody>
      </p:sp>
      <p:sp>
        <p:nvSpPr>
          <p:cNvPr id="9" name="Shape 7"/>
          <p:cNvSpPr/>
          <p:nvPr/>
        </p:nvSpPr>
        <p:spPr>
          <a:xfrm>
            <a:off x="9029176" y="2206625"/>
            <a:ext cx="2507394" cy="1479848"/>
          </a:xfrm>
          <a:prstGeom prst="roundRect">
            <a:avLst>
              <a:gd name="adj" fmla="val 5365"/>
            </a:avLst>
          </a:prstGeom>
          <a:solidFill>
            <a:srgbClr val="D2D9F9"/>
          </a:solidFill>
          <a:ln w="6350">
            <a:solidFill>
              <a:srgbClr val="B8BFDF"/>
            </a:solidFill>
            <a:prstDash val="solid"/>
          </a:ln>
        </p:spPr>
      </p:sp>
      <p:sp>
        <p:nvSpPr>
          <p:cNvPr id="10" name="Text 8"/>
          <p:cNvSpPr/>
          <p:nvPr/>
        </p:nvSpPr>
        <p:spPr>
          <a:xfrm>
            <a:off x="9224533" y="2401987"/>
            <a:ext cx="2116680"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Passives 7–8</a:t>
            </a:r>
            <a:endParaRPr lang="en-US" sz="1850" dirty="0"/>
          </a:p>
        </p:txBody>
      </p:sp>
      <p:sp>
        <p:nvSpPr>
          <p:cNvPr id="11" name="Text 9"/>
          <p:cNvSpPr/>
          <p:nvPr/>
        </p:nvSpPr>
        <p:spPr>
          <a:xfrm>
            <a:off x="9224533" y="2886273"/>
            <a:ext cx="2116680"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Satisfied but uncommitted</a:t>
            </a:r>
            <a:endParaRPr lang="en-US" sz="1450" dirty="0"/>
          </a:p>
        </p:txBody>
      </p:sp>
      <p:sp>
        <p:nvSpPr>
          <p:cNvPr id="12" name="Shape 10"/>
          <p:cNvSpPr/>
          <p:nvPr/>
        </p:nvSpPr>
        <p:spPr>
          <a:xfrm>
            <a:off x="6332776" y="3875484"/>
            <a:ext cx="5203794" cy="1177429"/>
          </a:xfrm>
          <a:prstGeom prst="roundRect">
            <a:avLst>
              <a:gd name="adj" fmla="val 6742"/>
            </a:avLst>
          </a:prstGeom>
          <a:solidFill>
            <a:srgbClr val="D2D9F9"/>
          </a:solidFill>
          <a:ln w="6350">
            <a:solidFill>
              <a:srgbClr val="B8BFDF"/>
            </a:solidFill>
            <a:prstDash val="solid"/>
          </a:ln>
        </p:spPr>
      </p:sp>
      <p:sp>
        <p:nvSpPr>
          <p:cNvPr id="13" name="Text 11"/>
          <p:cNvSpPr/>
          <p:nvPr/>
        </p:nvSpPr>
        <p:spPr>
          <a:xfrm>
            <a:off x="6528133" y="4070846"/>
            <a:ext cx="4813080" cy="295275"/>
          </a:xfrm>
          <a:prstGeom prst="rect">
            <a:avLst/>
          </a:prstGeom>
          <a:noFill/>
          <a:ln/>
        </p:spPr>
        <p:txBody>
          <a:bodyPr wrap="none" lIns="0" tIns="0" rIns="0" bIns="0" rtlCol="0" anchor="t"/>
          <a:lstStyle/>
          <a:p>
            <a:pPr algn="l" indent="0" marL="0">
              <a:lnSpc>
                <a:spcPct val="104000"/>
              </a:lnSpc>
              <a:buNone/>
            </a:pPr>
            <a:r>
              <a:rPr lang="en-US" sz="1850" dirty="0">
                <a:solidFill>
                  <a:srgbClr val="404155"/>
                </a:solidFill>
                <a:latin typeface="Corben" pitchFamily="34" charset="0"/>
                <a:ea typeface="Corben" pitchFamily="34" charset="-122"/>
                <a:cs typeface="Corben" pitchFamily="34" charset="-120"/>
              </a:rPr>
              <a:t>Detractors 0–6</a:t>
            </a:r>
            <a:endParaRPr lang="en-US" sz="1850" dirty="0"/>
          </a:p>
        </p:txBody>
      </p:sp>
      <p:sp>
        <p:nvSpPr>
          <p:cNvPr id="14" name="Text 12"/>
          <p:cNvSpPr/>
          <p:nvPr/>
        </p:nvSpPr>
        <p:spPr>
          <a:xfrm>
            <a:off x="6528133" y="4555133"/>
            <a:ext cx="4813080" cy="302419"/>
          </a:xfrm>
          <a:prstGeom prst="rect">
            <a:avLst/>
          </a:prstGeom>
          <a:noFill/>
          <a:ln/>
        </p:spPr>
        <p:txBody>
          <a:bodyPr wrap="none" lIns="0" tIns="0" rIns="0" bIns="0" rtlCol="0" anchor="t"/>
          <a:lstStyle/>
          <a:p>
            <a:pPr algn="l" indent="0" marL="0">
              <a:lnSpc>
                <a:spcPct val="133000"/>
              </a:lnSpc>
              <a:buNone/>
            </a:pPr>
            <a:r>
              <a:rPr lang="en-US" sz="1450" dirty="0">
                <a:solidFill>
                  <a:srgbClr val="404155"/>
                </a:solidFill>
                <a:latin typeface="Nobile" pitchFamily="34" charset="0"/>
                <a:ea typeface="Nobile" pitchFamily="34" charset="-122"/>
                <a:cs typeface="Nobile" pitchFamily="34" charset="-120"/>
              </a:rPr>
              <a:t>At risk of disengagement</a:t>
            </a:r>
            <a:endParaRPr lang="en-US" sz="1450" dirty="0"/>
          </a:p>
        </p:txBody>
      </p:sp>
      <p:sp>
        <p:nvSpPr>
          <p:cNvPr id="15" name="Text 13"/>
          <p:cNvSpPr/>
          <p:nvPr/>
        </p:nvSpPr>
        <p:spPr>
          <a:xfrm>
            <a:off x="6332776" y="5265539"/>
            <a:ext cx="5813379" cy="302419"/>
          </a:xfrm>
          <a:prstGeom prst="rect">
            <a:avLst/>
          </a:prstGeom>
          <a:noFill/>
          <a:ln/>
        </p:spPr>
        <p:txBody>
          <a:bodyPr wrap="none" lIns="0" tIns="0" rIns="0" bIns="0" rtlCol="0" anchor="t"/>
          <a:lstStyle/>
          <a:p>
            <a:pPr algn="l" indent="0" marL="0">
              <a:lnSpc>
                <a:spcPct val="133000"/>
              </a:lnSpc>
              <a:buNone/>
            </a:pPr>
            <a:r>
              <a:rPr lang="en-US" sz="1450" b="1" dirty="0">
                <a:solidFill>
                  <a:srgbClr val="404155"/>
                </a:solidFill>
                <a:latin typeface="Nobile Bold" pitchFamily="34" charset="0"/>
                <a:ea typeface="Nobile Bold" pitchFamily="34" charset="-122"/>
                <a:cs typeface="Nobile Bold" pitchFamily="34" charset="-120"/>
              </a:rPr>
              <a:t>eNPS = % Promoters − % Detractors</a:t>
            </a:r>
            <a:endParaRPr lang="en-US" sz="14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1475" y="747117"/>
            <a:ext cx="10868745" cy="531614"/>
          </a:xfrm>
          <a:prstGeom prst="rect">
            <a:avLst/>
          </a:prstGeom>
          <a:noFill/>
          <a:ln/>
        </p:spPr>
        <p:txBody>
          <a:bodyPr wrap="none" lIns="0" tIns="0" rIns="0" bIns="0" rtlCol="0" anchor="t"/>
          <a:lstStyle/>
          <a:p>
            <a:pPr algn="l" indent="0" marL="0">
              <a:lnSpc>
                <a:spcPct val="104000"/>
              </a:lnSpc>
              <a:buNone/>
            </a:pPr>
            <a:r>
              <a:rPr lang="en-US" sz="3300" dirty="0">
                <a:solidFill>
                  <a:srgbClr val="1B1B27"/>
                </a:solidFill>
                <a:latin typeface="Corben" pitchFamily="34" charset="0"/>
                <a:ea typeface="Corben" pitchFamily="34" charset="-122"/>
                <a:cs typeface="Corben" pitchFamily="34" charset="-120"/>
              </a:rPr>
              <a:t>Engagement Surveys — Diagnose the Full Picture</a:t>
            </a:r>
            <a:endParaRPr lang="en-US" sz="3300" dirty="0"/>
          </a:p>
        </p:txBody>
      </p:sp>
      <p:sp>
        <p:nvSpPr>
          <p:cNvPr id="3" name="Text 1"/>
          <p:cNvSpPr/>
          <p:nvPr/>
        </p:nvSpPr>
        <p:spPr>
          <a:xfrm>
            <a:off x="661475" y="1584920"/>
            <a:ext cx="11478330" cy="258564"/>
          </a:xfrm>
          <a:prstGeom prst="rect">
            <a:avLst/>
          </a:prstGeom>
          <a:noFill/>
          <a:ln/>
        </p:spPr>
        <p:txBody>
          <a:bodyPr wrap="none" lIns="0" tIns="0" rIns="0" bIns="0" rtlCol="0" anchor="t"/>
          <a:lstStyle/>
          <a:p>
            <a:pPr algn="l" indent="0" marL="0">
              <a:lnSpc>
                <a:spcPct val="127000"/>
              </a:lnSpc>
              <a:buNone/>
            </a:pPr>
            <a:r>
              <a:rPr lang="en-US" sz="1300" dirty="0">
                <a:solidFill>
                  <a:srgbClr val="404155"/>
                </a:solidFill>
                <a:latin typeface="Nobile" pitchFamily="34" charset="0"/>
                <a:ea typeface="Nobile" pitchFamily="34" charset="-122"/>
                <a:cs typeface="Nobile" pitchFamily="34" charset="-120"/>
              </a:rPr>
              <a:t>Use a twice-yearly engagement survey to surface what's driving — or draining — performance and belonging across your organization.</a:t>
            </a:r>
            <a:endParaRPr lang="en-US" sz="13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2015728"/>
            <a:ext cx="425241" cy="425252"/>
          </a:xfrm>
          <a:prstGeom prst="rect">
            <a:avLst/>
          </a:prstGeom>
        </p:spPr>
      </p:pic>
      <p:sp>
        <p:nvSpPr>
          <p:cNvPr id="5" name="Text 2"/>
          <p:cNvSpPr/>
          <p:nvPr/>
        </p:nvSpPr>
        <p:spPr>
          <a:xfrm>
            <a:off x="661475" y="2632273"/>
            <a:ext cx="3495389" cy="265708"/>
          </a:xfrm>
          <a:prstGeom prst="rect">
            <a:avLst/>
          </a:prstGeom>
          <a:noFill/>
          <a:ln/>
        </p:spPr>
        <p:txBody>
          <a:bodyPr wrap="none" lIns="0" tIns="0" rIns="0" bIns="0" rtlCol="0" anchor="t"/>
          <a:lstStyle/>
          <a:p>
            <a:pPr algn="l" indent="0" marL="0">
              <a:lnSpc>
                <a:spcPct val="104000"/>
              </a:lnSpc>
              <a:buNone/>
            </a:pPr>
            <a:r>
              <a:rPr lang="en-US" sz="1650" dirty="0">
                <a:solidFill>
                  <a:srgbClr val="404155"/>
                </a:solidFill>
                <a:latin typeface="Corben" pitchFamily="34" charset="0"/>
                <a:ea typeface="Corben" pitchFamily="34" charset="-122"/>
                <a:cs typeface="Corben" pitchFamily="34" charset="-120"/>
              </a:rPr>
              <a:t>Role Clarity</a:t>
            </a:r>
            <a:endParaRPr lang="en-US" sz="1650" dirty="0"/>
          </a:p>
        </p:txBody>
      </p:sp>
      <p:sp>
        <p:nvSpPr>
          <p:cNvPr id="6" name="Text 3"/>
          <p:cNvSpPr/>
          <p:nvPr/>
        </p:nvSpPr>
        <p:spPr>
          <a:xfrm>
            <a:off x="661475" y="2989759"/>
            <a:ext cx="3495389" cy="517128"/>
          </a:xfrm>
          <a:prstGeom prst="rect">
            <a:avLst/>
          </a:prstGeom>
          <a:noFill/>
          <a:ln/>
        </p:spPr>
        <p:txBody>
          <a:bodyPr wrap="square" lIns="0" tIns="0" rIns="0" bIns="0" rtlCol="0" anchor="t">
            <a:normAutofit/>
          </a:bodyPr>
          <a:lstStyle/>
          <a:p>
            <a:pPr algn="l" indent="0" marL="0">
              <a:lnSpc>
                <a:spcPct val="127000"/>
              </a:lnSpc>
              <a:buNone/>
            </a:pPr>
            <a:r>
              <a:rPr lang="en-US" sz="1300" dirty="0">
                <a:solidFill>
                  <a:srgbClr val="404155"/>
                </a:solidFill>
                <a:latin typeface="Nobile" pitchFamily="34" charset="0"/>
                <a:ea typeface="Nobile" pitchFamily="34" charset="-122"/>
                <a:cs typeface="Nobile" pitchFamily="34" charset="-120"/>
              </a:rPr>
              <a:t>Do employees understand what's expected of them?</a:t>
            </a:r>
            <a:endParaRPr lang="en-US" sz="13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48153" y="2015728"/>
            <a:ext cx="425241" cy="425252"/>
          </a:xfrm>
          <a:prstGeom prst="rect">
            <a:avLst/>
          </a:prstGeom>
        </p:spPr>
      </p:pic>
      <p:sp>
        <p:nvSpPr>
          <p:cNvPr id="8" name="Text 4"/>
          <p:cNvSpPr/>
          <p:nvPr/>
        </p:nvSpPr>
        <p:spPr>
          <a:xfrm>
            <a:off x="4348153" y="2632273"/>
            <a:ext cx="3495389" cy="265708"/>
          </a:xfrm>
          <a:prstGeom prst="rect">
            <a:avLst/>
          </a:prstGeom>
          <a:noFill/>
          <a:ln/>
        </p:spPr>
        <p:txBody>
          <a:bodyPr wrap="none" lIns="0" tIns="0" rIns="0" bIns="0" rtlCol="0" anchor="t"/>
          <a:lstStyle/>
          <a:p>
            <a:pPr algn="l" indent="0" marL="0">
              <a:lnSpc>
                <a:spcPct val="104000"/>
              </a:lnSpc>
              <a:buNone/>
            </a:pPr>
            <a:r>
              <a:rPr lang="en-US" sz="1650" dirty="0">
                <a:solidFill>
                  <a:srgbClr val="404155"/>
                </a:solidFill>
                <a:latin typeface="Corben" pitchFamily="34" charset="0"/>
                <a:ea typeface="Corben" pitchFamily="34" charset="-122"/>
                <a:cs typeface="Corben" pitchFamily="34" charset="-120"/>
              </a:rPr>
              <a:t>Resources</a:t>
            </a:r>
            <a:endParaRPr lang="en-US" sz="1650" dirty="0"/>
          </a:p>
        </p:txBody>
      </p:sp>
      <p:sp>
        <p:nvSpPr>
          <p:cNvPr id="9" name="Text 5"/>
          <p:cNvSpPr/>
          <p:nvPr/>
        </p:nvSpPr>
        <p:spPr>
          <a:xfrm>
            <a:off x="4348153" y="2989759"/>
            <a:ext cx="3495389" cy="517128"/>
          </a:xfrm>
          <a:prstGeom prst="rect">
            <a:avLst/>
          </a:prstGeom>
          <a:noFill/>
          <a:ln/>
        </p:spPr>
        <p:txBody>
          <a:bodyPr wrap="square" lIns="0" tIns="0" rIns="0" bIns="0" rtlCol="0" anchor="t">
            <a:normAutofit/>
          </a:bodyPr>
          <a:lstStyle/>
          <a:p>
            <a:pPr algn="l" indent="0" marL="0">
              <a:lnSpc>
                <a:spcPct val="127000"/>
              </a:lnSpc>
              <a:buNone/>
            </a:pPr>
            <a:r>
              <a:rPr lang="en-US" sz="1300" dirty="0">
                <a:solidFill>
                  <a:srgbClr val="404155"/>
                </a:solidFill>
                <a:latin typeface="Nobile" pitchFamily="34" charset="0"/>
                <a:ea typeface="Nobile" pitchFamily="34" charset="-122"/>
                <a:cs typeface="Nobile" pitchFamily="34" charset="-120"/>
              </a:rPr>
              <a:t>Do they have what they need to do their best work?</a:t>
            </a:r>
            <a:endParaRPr lang="en-US" sz="13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34831" y="2015728"/>
            <a:ext cx="425241" cy="425252"/>
          </a:xfrm>
          <a:prstGeom prst="rect">
            <a:avLst/>
          </a:prstGeom>
        </p:spPr>
      </p:pic>
      <p:sp>
        <p:nvSpPr>
          <p:cNvPr id="11" name="Text 6"/>
          <p:cNvSpPr/>
          <p:nvPr/>
        </p:nvSpPr>
        <p:spPr>
          <a:xfrm>
            <a:off x="8034831" y="2632273"/>
            <a:ext cx="3495389" cy="265708"/>
          </a:xfrm>
          <a:prstGeom prst="rect">
            <a:avLst/>
          </a:prstGeom>
          <a:noFill/>
          <a:ln/>
        </p:spPr>
        <p:txBody>
          <a:bodyPr wrap="none" lIns="0" tIns="0" rIns="0" bIns="0" rtlCol="0" anchor="t"/>
          <a:lstStyle/>
          <a:p>
            <a:pPr algn="l" indent="0" marL="0">
              <a:lnSpc>
                <a:spcPct val="104000"/>
              </a:lnSpc>
              <a:buNone/>
            </a:pPr>
            <a:r>
              <a:rPr lang="en-US" sz="1650" dirty="0">
                <a:solidFill>
                  <a:srgbClr val="404155"/>
                </a:solidFill>
                <a:latin typeface="Corben" pitchFamily="34" charset="0"/>
                <a:ea typeface="Corben" pitchFamily="34" charset="-122"/>
                <a:cs typeface="Corben" pitchFamily="34" charset="-120"/>
              </a:rPr>
              <a:t>Growth</a:t>
            </a:r>
            <a:endParaRPr lang="en-US" sz="1650" dirty="0"/>
          </a:p>
        </p:txBody>
      </p:sp>
      <p:sp>
        <p:nvSpPr>
          <p:cNvPr id="12" name="Text 7"/>
          <p:cNvSpPr/>
          <p:nvPr/>
        </p:nvSpPr>
        <p:spPr>
          <a:xfrm>
            <a:off x="8034831" y="2989759"/>
            <a:ext cx="3495389" cy="258564"/>
          </a:xfrm>
          <a:prstGeom prst="rect">
            <a:avLst/>
          </a:prstGeom>
          <a:noFill/>
          <a:ln/>
        </p:spPr>
        <p:txBody>
          <a:bodyPr wrap="none" lIns="0" tIns="0" rIns="0" bIns="0" rtlCol="0" anchor="t"/>
          <a:lstStyle/>
          <a:p>
            <a:pPr algn="l" indent="0" marL="0">
              <a:lnSpc>
                <a:spcPct val="127000"/>
              </a:lnSpc>
              <a:buNone/>
            </a:pPr>
            <a:r>
              <a:rPr lang="en-US" sz="1300" dirty="0">
                <a:solidFill>
                  <a:srgbClr val="404155"/>
                </a:solidFill>
                <a:latin typeface="Nobile" pitchFamily="34" charset="0"/>
                <a:ea typeface="Nobile" pitchFamily="34" charset="-122"/>
                <a:cs typeface="Nobile" pitchFamily="34" charset="-120"/>
              </a:rPr>
              <a:t>Do they see a future here?</a:t>
            </a:r>
            <a:endParaRPr lang="en-US" sz="130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1475" y="3813076"/>
            <a:ext cx="425241" cy="425252"/>
          </a:xfrm>
          <a:prstGeom prst="rect">
            <a:avLst/>
          </a:prstGeom>
        </p:spPr>
      </p:pic>
      <p:sp>
        <p:nvSpPr>
          <p:cNvPr id="14" name="Text 8"/>
          <p:cNvSpPr/>
          <p:nvPr/>
        </p:nvSpPr>
        <p:spPr>
          <a:xfrm>
            <a:off x="661475" y="4429621"/>
            <a:ext cx="3495389" cy="265708"/>
          </a:xfrm>
          <a:prstGeom prst="rect">
            <a:avLst/>
          </a:prstGeom>
          <a:noFill/>
          <a:ln/>
        </p:spPr>
        <p:txBody>
          <a:bodyPr wrap="none" lIns="0" tIns="0" rIns="0" bIns="0" rtlCol="0" anchor="t"/>
          <a:lstStyle/>
          <a:p>
            <a:pPr algn="l" indent="0" marL="0">
              <a:lnSpc>
                <a:spcPct val="104000"/>
              </a:lnSpc>
              <a:buNone/>
            </a:pPr>
            <a:r>
              <a:rPr lang="en-US" sz="1650" dirty="0">
                <a:solidFill>
                  <a:srgbClr val="404155"/>
                </a:solidFill>
                <a:latin typeface="Corben" pitchFamily="34" charset="0"/>
                <a:ea typeface="Corben" pitchFamily="34" charset="-122"/>
                <a:cs typeface="Corben" pitchFamily="34" charset="-120"/>
              </a:rPr>
              <a:t>Belonging</a:t>
            </a:r>
            <a:endParaRPr lang="en-US" sz="1650" dirty="0"/>
          </a:p>
        </p:txBody>
      </p:sp>
      <p:sp>
        <p:nvSpPr>
          <p:cNvPr id="15" name="Text 9"/>
          <p:cNvSpPr/>
          <p:nvPr/>
        </p:nvSpPr>
        <p:spPr>
          <a:xfrm>
            <a:off x="661475" y="4787106"/>
            <a:ext cx="3495389" cy="258564"/>
          </a:xfrm>
          <a:prstGeom prst="rect">
            <a:avLst/>
          </a:prstGeom>
          <a:noFill/>
          <a:ln/>
        </p:spPr>
        <p:txBody>
          <a:bodyPr wrap="none" lIns="0" tIns="0" rIns="0" bIns="0" rtlCol="0" anchor="t"/>
          <a:lstStyle/>
          <a:p>
            <a:pPr algn="l" indent="0" marL="0">
              <a:lnSpc>
                <a:spcPct val="127000"/>
              </a:lnSpc>
              <a:buNone/>
            </a:pPr>
            <a:r>
              <a:rPr lang="en-US" sz="1300" dirty="0">
                <a:solidFill>
                  <a:srgbClr val="404155"/>
                </a:solidFill>
                <a:latin typeface="Nobile" pitchFamily="34" charset="0"/>
                <a:ea typeface="Nobile" pitchFamily="34" charset="-122"/>
                <a:cs typeface="Nobile" pitchFamily="34" charset="-120"/>
              </a:rPr>
              <a:t>Do they feel included and valued?</a:t>
            </a:r>
            <a:endParaRPr lang="en-US" sz="1300" dirty="0"/>
          </a:p>
        </p:txBody>
      </p:sp>
      <p:pic>
        <p:nvPicPr>
          <p:cNvPr id="1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48153" y="3813076"/>
            <a:ext cx="425241" cy="425252"/>
          </a:xfrm>
          <a:prstGeom prst="rect">
            <a:avLst/>
          </a:prstGeom>
        </p:spPr>
      </p:pic>
      <p:sp>
        <p:nvSpPr>
          <p:cNvPr id="17" name="Text 10"/>
          <p:cNvSpPr/>
          <p:nvPr/>
        </p:nvSpPr>
        <p:spPr>
          <a:xfrm>
            <a:off x="4348153" y="4429621"/>
            <a:ext cx="3495389" cy="265708"/>
          </a:xfrm>
          <a:prstGeom prst="rect">
            <a:avLst/>
          </a:prstGeom>
          <a:noFill/>
          <a:ln/>
        </p:spPr>
        <p:txBody>
          <a:bodyPr wrap="none" lIns="0" tIns="0" rIns="0" bIns="0" rtlCol="0" anchor="t"/>
          <a:lstStyle/>
          <a:p>
            <a:pPr algn="l" indent="0" marL="0">
              <a:lnSpc>
                <a:spcPct val="104000"/>
              </a:lnSpc>
              <a:buNone/>
            </a:pPr>
            <a:r>
              <a:rPr lang="en-US" sz="1650" dirty="0">
                <a:solidFill>
                  <a:srgbClr val="404155"/>
                </a:solidFill>
                <a:latin typeface="Corben" pitchFamily="34" charset="0"/>
                <a:ea typeface="Corben" pitchFamily="34" charset="-122"/>
                <a:cs typeface="Corben" pitchFamily="34" charset="-120"/>
              </a:rPr>
              <a:t>Recognition</a:t>
            </a:r>
            <a:endParaRPr lang="en-US" sz="1650" dirty="0"/>
          </a:p>
        </p:txBody>
      </p:sp>
      <p:sp>
        <p:nvSpPr>
          <p:cNvPr id="18" name="Text 11"/>
          <p:cNvSpPr/>
          <p:nvPr/>
        </p:nvSpPr>
        <p:spPr>
          <a:xfrm>
            <a:off x="4348153" y="4787106"/>
            <a:ext cx="3495389" cy="517128"/>
          </a:xfrm>
          <a:prstGeom prst="rect">
            <a:avLst/>
          </a:prstGeom>
          <a:noFill/>
          <a:ln/>
        </p:spPr>
        <p:txBody>
          <a:bodyPr wrap="square" lIns="0" tIns="0" rIns="0" bIns="0" rtlCol="0" anchor="t">
            <a:normAutofit/>
          </a:bodyPr>
          <a:lstStyle/>
          <a:p>
            <a:pPr algn="l" indent="0" marL="0">
              <a:lnSpc>
                <a:spcPct val="127000"/>
              </a:lnSpc>
              <a:buNone/>
            </a:pPr>
            <a:r>
              <a:rPr lang="en-US" sz="1300" dirty="0">
                <a:solidFill>
                  <a:srgbClr val="404155"/>
                </a:solidFill>
                <a:latin typeface="Nobile" pitchFamily="34" charset="0"/>
                <a:ea typeface="Nobile" pitchFamily="34" charset="-122"/>
                <a:cs typeface="Nobile" pitchFamily="34" charset="-120"/>
              </a:rPr>
              <a:t>Do they feel their contributions are acknowledged?</a:t>
            </a:r>
            <a:endParaRPr lang="en-US" sz="1300" dirty="0"/>
          </a:p>
        </p:txBody>
      </p:sp>
      <p:sp>
        <p:nvSpPr>
          <p:cNvPr id="19" name="Shape 12"/>
          <p:cNvSpPr/>
          <p:nvPr/>
        </p:nvSpPr>
        <p:spPr>
          <a:xfrm>
            <a:off x="661475" y="5476478"/>
            <a:ext cx="10868745" cy="634305"/>
          </a:xfrm>
          <a:prstGeom prst="roundRect">
            <a:avLst>
              <a:gd name="adj" fmla="val 11264"/>
            </a:avLst>
          </a:prstGeom>
          <a:solidFill>
            <a:srgbClr val="D2D9F9"/>
          </a:solidFill>
          <a:ln/>
        </p:spPr>
      </p:sp>
      <p:pic>
        <p:nvPicPr>
          <p:cNvPr id="20" name="Image 5" descr="preencoded.png">    </p:cNvPr>
          <p:cNvPicPr>
            <a:picLocks noChangeAspect="1"/>
          </p:cNvPicPr>
          <p:nvPr/>
        </p:nvPicPr>
        <p:blipFill>
          <a:blip r:embed="rId11"/>
          <a:stretch>
            <a:fillRect/>
          </a:stretch>
        </p:blipFill>
        <p:spPr>
          <a:xfrm>
            <a:off x="831532" y="5694660"/>
            <a:ext cx="212620" cy="170061"/>
          </a:xfrm>
          <a:prstGeom prst="rect">
            <a:avLst/>
          </a:prstGeom>
        </p:spPr>
      </p:pic>
      <p:sp>
        <p:nvSpPr>
          <p:cNvPr id="21" name="Text 13"/>
          <p:cNvSpPr/>
          <p:nvPr/>
        </p:nvSpPr>
        <p:spPr>
          <a:xfrm>
            <a:off x="1214209" y="5672038"/>
            <a:ext cx="10755540" cy="258564"/>
          </a:xfrm>
          <a:prstGeom prst="rect">
            <a:avLst/>
          </a:prstGeom>
          <a:noFill/>
          <a:ln/>
        </p:spPr>
        <p:txBody>
          <a:bodyPr wrap="none" lIns="0" tIns="0" rIns="0" bIns="0" rtlCol="0" anchor="t"/>
          <a:lstStyle/>
          <a:p>
            <a:pPr algn="l" indent="0" marL="0">
              <a:lnSpc>
                <a:spcPct val="127000"/>
              </a:lnSpc>
              <a:buNone/>
            </a:pPr>
            <a:r>
              <a:rPr lang="en-US" sz="1300" dirty="0">
                <a:solidFill>
                  <a:srgbClr val="000000"/>
                </a:solidFill>
                <a:latin typeface="Nobile" pitchFamily="34" charset="0"/>
                <a:ea typeface="Nobile" pitchFamily="34" charset="-122"/>
                <a:cs typeface="Nobile" pitchFamily="34" charset="-120"/>
              </a:rPr>
              <a:t>Only launch when leaders can </a:t>
            </a:r>
            <a:pPr algn="l" indent="0" marL="0">
              <a:lnSpc>
                <a:spcPct val="127000"/>
              </a:lnSpc>
              <a:buNone/>
            </a:pPr>
            <a:r>
              <a:rPr lang="en-US" sz="1300" b="1" dirty="0">
                <a:solidFill>
                  <a:srgbClr val="000000"/>
                </a:solidFill>
                <a:latin typeface="Nobile Bold" pitchFamily="34" charset="0"/>
                <a:ea typeface="Nobile Bold" pitchFamily="34" charset="-122"/>
                <a:cs typeface="Nobile Bold" pitchFamily="34" charset="-120"/>
              </a:rPr>
              <a:t>analyze, communicate, and act</a:t>
            </a:r>
            <a:pPr algn="l" indent="0" marL="0">
              <a:lnSpc>
                <a:spcPct val="127000"/>
              </a:lnSpc>
              <a:buNone/>
            </a:pPr>
            <a:r>
              <a:rPr lang="en-US" sz="1300" dirty="0">
                <a:solidFill>
                  <a:srgbClr val="000000"/>
                </a:solidFill>
                <a:latin typeface="Nobile" pitchFamily="34" charset="0"/>
                <a:ea typeface="Nobile" pitchFamily="34" charset="-122"/>
                <a:cs typeface="Nobile" pitchFamily="34" charset="-120"/>
              </a:rPr>
              <a:t> before the next cycle begins.</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475" y="604143"/>
            <a:ext cx="10868745" cy="531614"/>
          </a:xfrm>
          <a:prstGeom prst="rect">
            <a:avLst/>
          </a:prstGeom>
          <a:noFill/>
          <a:ln/>
        </p:spPr>
        <p:txBody>
          <a:bodyPr wrap="none" lIns="0" tIns="0" rIns="0" bIns="0" rtlCol="0" anchor="t"/>
          <a:lstStyle/>
          <a:p>
            <a:pPr algn="l" indent="0" marL="0">
              <a:lnSpc>
                <a:spcPct val="104000"/>
              </a:lnSpc>
              <a:buNone/>
            </a:pPr>
            <a:r>
              <a:rPr lang="en-US" sz="3300" dirty="0">
                <a:solidFill>
                  <a:srgbClr val="1B1B27"/>
                </a:solidFill>
                <a:latin typeface="Corben" pitchFamily="34" charset="0"/>
                <a:ea typeface="Corben" pitchFamily="34" charset="-122"/>
                <a:cs typeface="Corben" pitchFamily="34" charset="-120"/>
              </a:rPr>
              <a:t>Custom Pulses — Focused, Fast, Actionable</a:t>
            </a:r>
            <a:endParaRPr lang="en-US" sz="3300" dirty="0"/>
          </a:p>
        </p:txBody>
      </p:sp>
      <p:sp>
        <p:nvSpPr>
          <p:cNvPr id="3" name="Text 1"/>
          <p:cNvSpPr/>
          <p:nvPr/>
        </p:nvSpPr>
        <p:spPr>
          <a:xfrm>
            <a:off x="661475" y="1537593"/>
            <a:ext cx="340213" cy="212626"/>
          </a:xfrm>
          <a:prstGeom prst="rect">
            <a:avLst/>
          </a:prstGeom>
          <a:noFill/>
          <a:ln/>
        </p:spPr>
        <p:txBody>
          <a:bodyPr wrap="none" lIns="0" tIns="0" rIns="0" bIns="0" rtlCol="0" anchor="ctr"/>
          <a:lstStyle/>
          <a:p>
            <a:pPr algn="l" indent="0" marL="0">
              <a:lnSpc>
                <a:spcPct val="100000"/>
              </a:lnSpc>
              <a:buNone/>
            </a:pPr>
            <a:r>
              <a:rPr lang="en-US" sz="1300" dirty="0">
                <a:solidFill>
                  <a:srgbClr val="404155"/>
                </a:solidFill>
                <a:latin typeface="Corben" pitchFamily="34" charset="0"/>
                <a:ea typeface="Corben" pitchFamily="34" charset="-122"/>
                <a:cs typeface="Corben" pitchFamily="34" charset="-120"/>
              </a:rPr>
              <a:t>01</a:t>
            </a:r>
            <a:endParaRPr lang="en-US" sz="1300" dirty="0"/>
          </a:p>
        </p:txBody>
      </p:sp>
      <p:sp>
        <p:nvSpPr>
          <p:cNvPr id="4" name="Shape 2"/>
          <p:cNvSpPr/>
          <p:nvPr/>
        </p:nvSpPr>
        <p:spPr>
          <a:xfrm>
            <a:off x="661475" y="1807567"/>
            <a:ext cx="5226911" cy="19050"/>
          </a:xfrm>
          <a:prstGeom prst="rect">
            <a:avLst/>
          </a:prstGeom>
          <a:solidFill>
            <a:srgbClr val="4967E9"/>
          </a:solidFill>
          <a:ln/>
        </p:spPr>
      </p:sp>
      <p:sp>
        <p:nvSpPr>
          <p:cNvPr id="5" name="Text 3"/>
          <p:cNvSpPr/>
          <p:nvPr/>
        </p:nvSpPr>
        <p:spPr>
          <a:xfrm>
            <a:off x="661475" y="1930698"/>
            <a:ext cx="5226911" cy="265708"/>
          </a:xfrm>
          <a:prstGeom prst="rect">
            <a:avLst/>
          </a:prstGeom>
          <a:noFill/>
          <a:ln/>
        </p:spPr>
        <p:txBody>
          <a:bodyPr wrap="none" lIns="0" tIns="0" rIns="0" bIns="0" rtlCol="0" anchor="t"/>
          <a:lstStyle/>
          <a:p>
            <a:pPr algn="l" indent="0" marL="0">
              <a:lnSpc>
                <a:spcPct val="104000"/>
              </a:lnSpc>
              <a:buNone/>
            </a:pPr>
            <a:r>
              <a:rPr lang="en-US" sz="1650" dirty="0">
                <a:solidFill>
                  <a:srgbClr val="404155"/>
                </a:solidFill>
                <a:latin typeface="Corben" pitchFamily="34" charset="0"/>
                <a:ea typeface="Corben" pitchFamily="34" charset="-122"/>
                <a:cs typeface="Corben" pitchFamily="34" charset="-120"/>
              </a:rPr>
              <a:t>Target the affected audience only</a:t>
            </a:r>
            <a:endParaRPr lang="en-US" sz="1650" dirty="0"/>
          </a:p>
        </p:txBody>
      </p:sp>
      <p:sp>
        <p:nvSpPr>
          <p:cNvPr id="6" name="Text 4"/>
          <p:cNvSpPr/>
          <p:nvPr/>
        </p:nvSpPr>
        <p:spPr>
          <a:xfrm>
            <a:off x="661475" y="2476996"/>
            <a:ext cx="340213" cy="212626"/>
          </a:xfrm>
          <a:prstGeom prst="rect">
            <a:avLst/>
          </a:prstGeom>
          <a:noFill/>
          <a:ln/>
        </p:spPr>
        <p:txBody>
          <a:bodyPr wrap="none" lIns="0" tIns="0" rIns="0" bIns="0" rtlCol="0" anchor="ctr"/>
          <a:lstStyle/>
          <a:p>
            <a:pPr algn="l" indent="0" marL="0">
              <a:lnSpc>
                <a:spcPct val="100000"/>
              </a:lnSpc>
              <a:buNone/>
            </a:pPr>
            <a:r>
              <a:rPr lang="en-US" sz="1300" dirty="0">
                <a:solidFill>
                  <a:srgbClr val="404155"/>
                </a:solidFill>
                <a:latin typeface="Corben" pitchFamily="34" charset="0"/>
                <a:ea typeface="Corben" pitchFamily="34" charset="-122"/>
                <a:cs typeface="Corben" pitchFamily="34" charset="-120"/>
              </a:rPr>
              <a:t>02</a:t>
            </a:r>
            <a:endParaRPr lang="en-US" sz="1300" dirty="0"/>
          </a:p>
        </p:txBody>
      </p:sp>
      <p:sp>
        <p:nvSpPr>
          <p:cNvPr id="7" name="Shape 5"/>
          <p:cNvSpPr/>
          <p:nvPr/>
        </p:nvSpPr>
        <p:spPr>
          <a:xfrm>
            <a:off x="661475" y="2746970"/>
            <a:ext cx="5226911" cy="19050"/>
          </a:xfrm>
          <a:prstGeom prst="rect">
            <a:avLst/>
          </a:prstGeom>
          <a:solidFill>
            <a:srgbClr val="4967E9"/>
          </a:solidFill>
          <a:ln/>
        </p:spPr>
      </p:sp>
      <p:sp>
        <p:nvSpPr>
          <p:cNvPr id="8" name="Text 6"/>
          <p:cNvSpPr/>
          <p:nvPr/>
        </p:nvSpPr>
        <p:spPr>
          <a:xfrm>
            <a:off x="661475" y="2870101"/>
            <a:ext cx="5226911" cy="265708"/>
          </a:xfrm>
          <a:prstGeom prst="rect">
            <a:avLst/>
          </a:prstGeom>
          <a:noFill/>
          <a:ln/>
        </p:spPr>
        <p:txBody>
          <a:bodyPr wrap="none" lIns="0" tIns="0" rIns="0" bIns="0" rtlCol="0" anchor="t"/>
          <a:lstStyle/>
          <a:p>
            <a:pPr algn="l" indent="0" marL="0">
              <a:lnSpc>
                <a:spcPct val="104000"/>
              </a:lnSpc>
              <a:buNone/>
            </a:pPr>
            <a:r>
              <a:rPr lang="en-US" sz="1650" dirty="0">
                <a:solidFill>
                  <a:srgbClr val="404155"/>
                </a:solidFill>
                <a:latin typeface="Corben" pitchFamily="34" charset="0"/>
                <a:ea typeface="Corben" pitchFamily="34" charset="-122"/>
                <a:cs typeface="Corben" pitchFamily="34" charset="-120"/>
              </a:rPr>
              <a:t>Keep it under three minutes</a:t>
            </a:r>
            <a:endParaRPr lang="en-US" sz="1650" dirty="0"/>
          </a:p>
        </p:txBody>
      </p:sp>
      <p:sp>
        <p:nvSpPr>
          <p:cNvPr id="9" name="Text 7"/>
          <p:cNvSpPr/>
          <p:nvPr/>
        </p:nvSpPr>
        <p:spPr>
          <a:xfrm>
            <a:off x="661475" y="3416399"/>
            <a:ext cx="340213" cy="212626"/>
          </a:xfrm>
          <a:prstGeom prst="rect">
            <a:avLst/>
          </a:prstGeom>
          <a:noFill/>
          <a:ln/>
        </p:spPr>
        <p:txBody>
          <a:bodyPr wrap="none" lIns="0" tIns="0" rIns="0" bIns="0" rtlCol="0" anchor="ctr"/>
          <a:lstStyle/>
          <a:p>
            <a:pPr algn="l" indent="0" marL="0">
              <a:lnSpc>
                <a:spcPct val="100000"/>
              </a:lnSpc>
              <a:buNone/>
            </a:pPr>
            <a:r>
              <a:rPr lang="en-US" sz="1300" dirty="0">
                <a:solidFill>
                  <a:srgbClr val="404155"/>
                </a:solidFill>
                <a:latin typeface="Corben" pitchFamily="34" charset="0"/>
                <a:ea typeface="Corben" pitchFamily="34" charset="-122"/>
                <a:cs typeface="Corben" pitchFamily="34" charset="-120"/>
              </a:rPr>
              <a:t>03</a:t>
            </a:r>
            <a:endParaRPr lang="en-US" sz="1300" dirty="0"/>
          </a:p>
        </p:txBody>
      </p:sp>
      <p:sp>
        <p:nvSpPr>
          <p:cNvPr id="10" name="Shape 8"/>
          <p:cNvSpPr/>
          <p:nvPr/>
        </p:nvSpPr>
        <p:spPr>
          <a:xfrm>
            <a:off x="661475" y="3686373"/>
            <a:ext cx="5226911" cy="19050"/>
          </a:xfrm>
          <a:prstGeom prst="rect">
            <a:avLst/>
          </a:prstGeom>
          <a:solidFill>
            <a:srgbClr val="4967E9"/>
          </a:solidFill>
          <a:ln/>
        </p:spPr>
      </p:sp>
      <p:sp>
        <p:nvSpPr>
          <p:cNvPr id="11" name="Text 9"/>
          <p:cNvSpPr/>
          <p:nvPr/>
        </p:nvSpPr>
        <p:spPr>
          <a:xfrm>
            <a:off x="661475" y="3809504"/>
            <a:ext cx="5226911" cy="265708"/>
          </a:xfrm>
          <a:prstGeom prst="rect">
            <a:avLst/>
          </a:prstGeom>
          <a:noFill/>
          <a:ln/>
        </p:spPr>
        <p:txBody>
          <a:bodyPr wrap="none" lIns="0" tIns="0" rIns="0" bIns="0" rtlCol="0" anchor="t"/>
          <a:lstStyle/>
          <a:p>
            <a:pPr algn="l" indent="0" marL="0">
              <a:lnSpc>
                <a:spcPct val="104000"/>
              </a:lnSpc>
              <a:buNone/>
            </a:pPr>
            <a:r>
              <a:rPr lang="en-US" sz="1650" dirty="0">
                <a:solidFill>
                  <a:srgbClr val="404155"/>
                </a:solidFill>
                <a:latin typeface="Corben" pitchFamily="34" charset="0"/>
                <a:ea typeface="Corben" pitchFamily="34" charset="-122"/>
                <a:cs typeface="Corben" pitchFamily="34" charset="-120"/>
              </a:rPr>
              <a:t>Use three to five questions</a:t>
            </a:r>
            <a:endParaRPr lang="en-US" sz="1650" dirty="0"/>
          </a:p>
        </p:txBody>
      </p:sp>
      <p:sp>
        <p:nvSpPr>
          <p:cNvPr id="12" name="Text 10"/>
          <p:cNvSpPr/>
          <p:nvPr/>
        </p:nvSpPr>
        <p:spPr>
          <a:xfrm>
            <a:off x="661475" y="4355802"/>
            <a:ext cx="340213" cy="212626"/>
          </a:xfrm>
          <a:prstGeom prst="rect">
            <a:avLst/>
          </a:prstGeom>
          <a:noFill/>
          <a:ln/>
        </p:spPr>
        <p:txBody>
          <a:bodyPr wrap="none" lIns="0" tIns="0" rIns="0" bIns="0" rtlCol="0" anchor="ctr"/>
          <a:lstStyle/>
          <a:p>
            <a:pPr algn="l" indent="0" marL="0">
              <a:lnSpc>
                <a:spcPct val="100000"/>
              </a:lnSpc>
              <a:buNone/>
            </a:pPr>
            <a:r>
              <a:rPr lang="en-US" sz="1300" dirty="0">
                <a:solidFill>
                  <a:srgbClr val="404155"/>
                </a:solidFill>
                <a:latin typeface="Corben" pitchFamily="34" charset="0"/>
                <a:ea typeface="Corben" pitchFamily="34" charset="-122"/>
                <a:cs typeface="Corben" pitchFamily="34" charset="-120"/>
              </a:rPr>
              <a:t>04</a:t>
            </a:r>
            <a:endParaRPr lang="en-US" sz="1300" dirty="0"/>
          </a:p>
        </p:txBody>
      </p:sp>
      <p:sp>
        <p:nvSpPr>
          <p:cNvPr id="13" name="Shape 11"/>
          <p:cNvSpPr/>
          <p:nvPr/>
        </p:nvSpPr>
        <p:spPr>
          <a:xfrm>
            <a:off x="661475" y="4625777"/>
            <a:ext cx="5226911" cy="19050"/>
          </a:xfrm>
          <a:prstGeom prst="rect">
            <a:avLst/>
          </a:prstGeom>
          <a:solidFill>
            <a:srgbClr val="4967E9"/>
          </a:solidFill>
          <a:ln/>
        </p:spPr>
      </p:sp>
      <p:sp>
        <p:nvSpPr>
          <p:cNvPr id="14" name="Text 12"/>
          <p:cNvSpPr/>
          <p:nvPr/>
        </p:nvSpPr>
        <p:spPr>
          <a:xfrm>
            <a:off x="661475" y="4748907"/>
            <a:ext cx="5226911" cy="265708"/>
          </a:xfrm>
          <a:prstGeom prst="rect">
            <a:avLst/>
          </a:prstGeom>
          <a:noFill/>
          <a:ln/>
        </p:spPr>
        <p:txBody>
          <a:bodyPr wrap="none" lIns="0" tIns="0" rIns="0" bIns="0" rtlCol="0" anchor="t"/>
          <a:lstStyle/>
          <a:p>
            <a:pPr algn="l" indent="0" marL="0">
              <a:lnSpc>
                <a:spcPct val="104000"/>
              </a:lnSpc>
              <a:buNone/>
            </a:pPr>
            <a:r>
              <a:rPr lang="en-US" sz="1650" dirty="0">
                <a:solidFill>
                  <a:srgbClr val="404155"/>
                </a:solidFill>
                <a:latin typeface="Corben" pitchFamily="34" charset="0"/>
                <a:ea typeface="Corben" pitchFamily="34" charset="-122"/>
                <a:cs typeface="Corben" pitchFamily="34" charset="-120"/>
              </a:rPr>
              <a:t>Connect every question to a decision</a:t>
            </a:r>
            <a:endParaRPr lang="en-US" sz="1650" dirty="0"/>
          </a:p>
        </p:txBody>
      </p:sp>
      <p:sp>
        <p:nvSpPr>
          <p:cNvPr id="15" name="Text 13"/>
          <p:cNvSpPr/>
          <p:nvPr/>
        </p:nvSpPr>
        <p:spPr>
          <a:xfrm>
            <a:off x="661475" y="5295205"/>
            <a:ext cx="340213" cy="212626"/>
          </a:xfrm>
          <a:prstGeom prst="rect">
            <a:avLst/>
          </a:prstGeom>
          <a:noFill/>
          <a:ln/>
        </p:spPr>
        <p:txBody>
          <a:bodyPr wrap="none" lIns="0" tIns="0" rIns="0" bIns="0" rtlCol="0" anchor="ctr"/>
          <a:lstStyle/>
          <a:p>
            <a:pPr algn="l" indent="0" marL="0">
              <a:lnSpc>
                <a:spcPct val="100000"/>
              </a:lnSpc>
              <a:buNone/>
            </a:pPr>
            <a:r>
              <a:rPr lang="en-US" sz="1300" dirty="0">
                <a:solidFill>
                  <a:srgbClr val="404155"/>
                </a:solidFill>
                <a:latin typeface="Corben" pitchFamily="34" charset="0"/>
                <a:ea typeface="Corben" pitchFamily="34" charset="-122"/>
                <a:cs typeface="Corben" pitchFamily="34" charset="-120"/>
              </a:rPr>
              <a:t>05</a:t>
            </a:r>
            <a:endParaRPr lang="en-US" sz="1300" dirty="0"/>
          </a:p>
        </p:txBody>
      </p:sp>
      <p:sp>
        <p:nvSpPr>
          <p:cNvPr id="16" name="Shape 14"/>
          <p:cNvSpPr/>
          <p:nvPr/>
        </p:nvSpPr>
        <p:spPr>
          <a:xfrm>
            <a:off x="661475" y="5565180"/>
            <a:ext cx="5226911" cy="19050"/>
          </a:xfrm>
          <a:prstGeom prst="rect">
            <a:avLst/>
          </a:prstGeom>
          <a:solidFill>
            <a:srgbClr val="4967E9"/>
          </a:solidFill>
          <a:ln/>
        </p:spPr>
      </p:sp>
      <p:sp>
        <p:nvSpPr>
          <p:cNvPr id="17" name="Text 15"/>
          <p:cNvSpPr/>
          <p:nvPr/>
        </p:nvSpPr>
        <p:spPr>
          <a:xfrm>
            <a:off x="661475" y="5688310"/>
            <a:ext cx="5226911" cy="265708"/>
          </a:xfrm>
          <a:prstGeom prst="rect">
            <a:avLst/>
          </a:prstGeom>
          <a:noFill/>
          <a:ln/>
        </p:spPr>
        <p:txBody>
          <a:bodyPr wrap="none" lIns="0" tIns="0" rIns="0" bIns="0" rtlCol="0" anchor="t"/>
          <a:lstStyle/>
          <a:p>
            <a:pPr algn="l" indent="0" marL="0">
              <a:lnSpc>
                <a:spcPct val="104000"/>
              </a:lnSpc>
              <a:buNone/>
            </a:pPr>
            <a:r>
              <a:rPr lang="en-US" sz="1650" dirty="0">
                <a:solidFill>
                  <a:srgbClr val="404155"/>
                </a:solidFill>
                <a:latin typeface="Corben" pitchFamily="34" charset="0"/>
                <a:ea typeface="Corben" pitchFamily="34" charset="-122"/>
                <a:cs typeface="Corben" pitchFamily="34" charset="-120"/>
              </a:rPr>
              <a:t>Plan a rapid response before launch</a:t>
            </a:r>
            <a:endParaRPr lang="en-US" sz="1650" dirty="0"/>
          </a:p>
        </p:txBody>
      </p:sp>
      <p:sp>
        <p:nvSpPr>
          <p:cNvPr id="18" name="Text 16"/>
          <p:cNvSpPr/>
          <p:nvPr/>
        </p:nvSpPr>
        <p:spPr>
          <a:xfrm>
            <a:off x="6309659" y="1518444"/>
            <a:ext cx="5226911" cy="265708"/>
          </a:xfrm>
          <a:prstGeom prst="rect">
            <a:avLst/>
          </a:prstGeom>
          <a:noFill/>
          <a:ln/>
        </p:spPr>
        <p:txBody>
          <a:bodyPr wrap="none" lIns="0" tIns="0" rIns="0" bIns="0" rtlCol="0" anchor="t"/>
          <a:lstStyle/>
          <a:p>
            <a:pPr algn="l" indent="0" marL="0">
              <a:lnSpc>
                <a:spcPct val="104000"/>
              </a:lnSpc>
              <a:buNone/>
            </a:pPr>
            <a:r>
              <a:rPr lang="en-US" sz="1650" dirty="0">
                <a:solidFill>
                  <a:srgbClr val="1B1B27"/>
                </a:solidFill>
                <a:latin typeface="Corben" pitchFamily="34" charset="0"/>
                <a:ea typeface="Corben" pitchFamily="34" charset="-122"/>
                <a:cs typeface="Corben" pitchFamily="34" charset="-120"/>
              </a:rPr>
              <a:t>Best Used For</a:t>
            </a:r>
            <a:endParaRPr lang="en-US" sz="1650" dirty="0"/>
          </a:p>
        </p:txBody>
      </p:sp>
      <p:sp>
        <p:nvSpPr>
          <p:cNvPr id="19" name="Text 17"/>
          <p:cNvSpPr/>
          <p:nvPr/>
        </p:nvSpPr>
        <p:spPr>
          <a:xfrm>
            <a:off x="6309659" y="1937246"/>
            <a:ext cx="5226911" cy="1507133"/>
          </a:xfrm>
          <a:prstGeom prst="rect">
            <a:avLst/>
          </a:prstGeom>
          <a:noFill/>
          <a:ln/>
        </p:spPr>
        <p:txBody>
          <a:bodyPr wrap="square" lIns="0" tIns="68047" rIns="0" bIns="0" rtlCol="0" anchor="t">
            <a:normAutofit/>
          </a:bodyPr>
          <a:lstStyle/>
          <a:p>
            <a:pPr algn="l" marL="264160" indent="-264160">
              <a:lnSpc>
                <a:spcPct val="127000"/>
              </a:lnSpc>
              <a:buSzPct val="100000"/>
              <a:buChar char="•"/>
            </a:pPr>
            <a:r>
              <a:rPr lang="en-US" sz="1300" dirty="0">
                <a:solidFill>
                  <a:srgbClr val="404155"/>
                </a:solidFill>
                <a:latin typeface="Nobile" pitchFamily="34" charset="0"/>
                <a:ea typeface="Nobile" pitchFamily="34" charset="-122"/>
                <a:cs typeface="Nobile" pitchFamily="34" charset="-120"/>
              </a:rPr>
              <a:t>Onboarding experience check-ins</a:t>
            </a:r>
            <a:endParaRPr lang="en-US" sz="1300" dirty="0"/>
          </a:p>
          <a:p>
            <a:pPr algn="l" marL="264160" indent="-264160">
              <a:lnSpc>
                <a:spcPct val="127000"/>
              </a:lnSpc>
              <a:buSzPct val="100000"/>
              <a:buChar char="•"/>
            </a:pPr>
            <a:r>
              <a:rPr lang="en-US" sz="1300" dirty="0">
                <a:solidFill>
                  <a:srgbClr val="404155"/>
                </a:solidFill>
                <a:latin typeface="Nobile" pitchFamily="34" charset="0"/>
                <a:ea typeface="Nobile" pitchFamily="34" charset="-122"/>
                <a:cs typeface="Nobile" pitchFamily="34" charset="-120"/>
              </a:rPr>
              <a:t>Policy changes and rollouts</a:t>
            </a:r>
            <a:endParaRPr lang="en-US" sz="1300" dirty="0"/>
          </a:p>
          <a:p>
            <a:pPr algn="l" marL="264160" indent="-264160">
              <a:lnSpc>
                <a:spcPct val="127000"/>
              </a:lnSpc>
              <a:buSzPct val="100000"/>
              <a:buChar char="•"/>
            </a:pPr>
            <a:r>
              <a:rPr lang="en-US" sz="1300" dirty="0">
                <a:solidFill>
                  <a:srgbClr val="404155"/>
                </a:solidFill>
                <a:latin typeface="Nobile" pitchFamily="34" charset="0"/>
                <a:ea typeface="Nobile" pitchFamily="34" charset="-122"/>
                <a:cs typeface="Nobile" pitchFamily="34" charset="-120"/>
              </a:rPr>
              <a:t>Reorganizations and transitions</a:t>
            </a:r>
            <a:endParaRPr lang="en-US" sz="1300" dirty="0"/>
          </a:p>
          <a:p>
            <a:pPr algn="l" marL="264160" indent="-264160">
              <a:lnSpc>
                <a:spcPct val="127000"/>
              </a:lnSpc>
              <a:buSzPct val="100000"/>
              <a:buChar char="•"/>
            </a:pPr>
            <a:r>
              <a:rPr lang="en-US" sz="1300" dirty="0">
                <a:solidFill>
                  <a:srgbClr val="404155"/>
                </a:solidFill>
                <a:latin typeface="Nobile" pitchFamily="34" charset="0"/>
                <a:ea typeface="Nobile" pitchFamily="34" charset="-122"/>
                <a:cs typeface="Nobile" pitchFamily="34" charset="-120"/>
              </a:rPr>
              <a:t>Tool adoption and new processes</a:t>
            </a:r>
            <a:endParaRPr lang="en-US" sz="1300" dirty="0"/>
          </a:p>
          <a:p>
            <a:pPr algn="l" marL="264160" indent="-264160">
              <a:lnSpc>
                <a:spcPct val="127000"/>
              </a:lnSpc>
              <a:buSzPct val="100000"/>
              <a:buChar char="•"/>
            </a:pPr>
            <a:r>
              <a:rPr lang="en-US" sz="1300" dirty="0">
                <a:solidFill>
                  <a:srgbClr val="404155"/>
                </a:solidFill>
                <a:latin typeface="Nobile" pitchFamily="34" charset="0"/>
                <a:ea typeface="Nobile" pitchFamily="34" charset="-122"/>
                <a:cs typeface="Nobile" pitchFamily="34" charset="-120"/>
              </a:rPr>
              <a:t>Manager-specific feedback</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2026-08-26T21:09:26Z</dcterms:created>
  <dcterms:modified xsi:type="dcterms:W3CDTF">2026-08-26T21:09:26Z</dcterms:modified>
</cp:coreProperties>
</file>